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62" r:id="rId1"/>
  </p:sldMasterIdLst>
  <p:sldIdLst>
    <p:sldId id="256" r:id="rId2"/>
    <p:sldId id="257" r:id="rId3"/>
    <p:sldId id="258" r:id="rId4"/>
    <p:sldId id="262" r:id="rId5"/>
    <p:sldId id="263" r:id="rId6"/>
    <p:sldId id="267" r:id="rId7"/>
    <p:sldId id="264" r:id="rId8"/>
    <p:sldId id="269" r:id="rId9"/>
    <p:sldId id="266" r:id="rId10"/>
    <p:sldId id="260" r:id="rId11"/>
    <p:sldId id="261"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127"/>
    <p:restoredTop sz="94676"/>
  </p:normalViewPr>
  <p:slideViewPr>
    <p:cSldViewPr snapToGrid="0">
      <p:cViewPr varScale="1">
        <p:scale>
          <a:sx n="106" d="100"/>
          <a:sy n="106" d="100"/>
        </p:scale>
        <p:origin x="480"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10001" y="1449147"/>
            <a:ext cx="10572000" cy="2971051"/>
          </a:xfrm>
        </p:spPr>
        <p:txBody>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A4B53A7-3209-46A6-9454-F38EAC8F11E7}" type="datetimeFigureOut">
              <a:rPr lang="en-US" smtClean="0"/>
              <a:t>5/23/23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35563615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en-US"/>
              <a:t>Click to edit Master title style</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en-US"/>
              <a:t>Click icon to add picture</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A4B53A7-3209-46A6-9454-F38EAC8F11E7}" type="datetimeFigureOut">
              <a:rPr lang="en-US" smtClean="0"/>
              <a:pPr/>
              <a:t>5/23/23</a:t>
            </a:fld>
            <a:endParaRPr lang="en-US" dirty="0"/>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CE633F-9882-4A5C-83A2-1109D0C73261}" type="slidenum">
              <a:rPr lang="en-US" smtClean="0"/>
              <a:pPr/>
              <a:t>‹#›</a:t>
            </a:fld>
            <a:endParaRPr lang="en-US"/>
          </a:p>
        </p:txBody>
      </p:sp>
    </p:spTree>
    <p:extLst>
      <p:ext uri="{BB962C8B-B14F-4D97-AF65-F5344CB8AC3E}">
        <p14:creationId xmlns:p14="http://schemas.microsoft.com/office/powerpoint/2010/main" val="569087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en-US"/>
              <a:t>Click to edit Master title style</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en-US"/>
              <a:t>Click to edit Master text styles</a:t>
            </a:r>
          </a:p>
        </p:txBody>
      </p:sp>
      <p:sp>
        <p:nvSpPr>
          <p:cNvPr id="4" name="Date Placeholder 3"/>
          <p:cNvSpPr>
            <a:spLocks noGrp="1"/>
          </p:cNvSpPr>
          <p:nvPr>
            <p:ph type="dt" sz="half" idx="10"/>
          </p:nvPr>
        </p:nvSpPr>
        <p:spPr/>
        <p:txBody>
          <a:bodyPr/>
          <a:lstStyle/>
          <a:p>
            <a:fld id="{6A4B53A7-3209-46A6-9454-F38EAC8F11E7}" type="datetimeFigureOut">
              <a:rPr lang="en-US" smtClean="0"/>
              <a:pPr/>
              <a:t>5/23/23</a:t>
            </a:fld>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CE633F-9882-4A5C-83A2-1109D0C73261}" type="slidenum">
              <a:rPr lang="en-US" smtClean="0"/>
              <a:pPr/>
              <a:t>‹#›</a:t>
            </a:fld>
            <a:endParaRPr lang="en-US"/>
          </a:p>
        </p:txBody>
      </p:sp>
    </p:spTree>
    <p:extLst>
      <p:ext uri="{BB962C8B-B14F-4D97-AF65-F5344CB8AC3E}">
        <p14:creationId xmlns:p14="http://schemas.microsoft.com/office/powerpoint/2010/main" val="6438122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en-US"/>
              <a:t>Click to edit Master title style</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en-US"/>
              <a:t>Click to edit Master text styles</a:t>
            </a:r>
          </a:p>
        </p:txBody>
      </p:sp>
      <p:sp>
        <p:nvSpPr>
          <p:cNvPr id="2" name="Date Placeholder 1"/>
          <p:cNvSpPr>
            <a:spLocks noGrp="1"/>
          </p:cNvSpPr>
          <p:nvPr>
            <p:ph type="dt" sz="half" idx="10"/>
          </p:nvPr>
        </p:nvSpPr>
        <p:spPr/>
        <p:txBody>
          <a:bodyPr/>
          <a:lstStyle/>
          <a:p>
            <a:fld id="{6A4B53A7-3209-46A6-9454-F38EAC8F11E7}" type="datetimeFigureOut">
              <a:rPr lang="en-US" smtClean="0"/>
              <a:pPr/>
              <a:t>5/23/23</a:t>
            </a:fld>
            <a:endParaRPr lang="en-US" dirty="0"/>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7CE633F-9882-4A5C-83A2-1109D0C73261}" type="slidenum">
              <a:rPr lang="en-US" smtClean="0"/>
              <a:pPr/>
              <a:t>‹#›</a:t>
            </a:fld>
            <a:endParaRPr lang="en-US"/>
          </a:p>
        </p:txBody>
      </p:sp>
    </p:spTree>
    <p:extLst>
      <p:ext uri="{BB962C8B-B14F-4D97-AF65-F5344CB8AC3E}">
        <p14:creationId xmlns:p14="http://schemas.microsoft.com/office/powerpoint/2010/main" val="3666195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A4B53A7-3209-46A6-9454-F38EAC8F11E7}" type="datetimeFigureOut">
              <a:rPr lang="en-US" smtClean="0"/>
              <a:t>5/23/23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16961508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A4B53A7-3209-46A6-9454-F38EAC8F11E7}" type="datetimeFigureOut">
              <a:rPr lang="en-US" smtClean="0"/>
              <a:t>5/23/23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8753110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en-US"/>
              <a:t>Click to edit Master title style</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A4B53A7-3209-46A6-9454-F38EAC8F11E7}" type="datetimeFigureOut">
              <a:rPr lang="en-US" smtClean="0"/>
              <a:t>5/23/23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39797185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en-US"/>
              <a:t>Click to edit Master title style</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A4B53A7-3209-46A6-9454-F38EAC8F11E7}" type="datetimeFigureOut">
              <a:rPr lang="en-US" smtClean="0"/>
              <a:t>5/23/23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21737864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A4B53A7-3209-46A6-9454-F38EAC8F11E7}" type="datetimeFigureOut">
              <a:rPr lang="en-US" smtClean="0"/>
              <a:t>5/23/23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4132334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A4B53A7-3209-46A6-9454-F38EAC8F11E7}" type="datetimeFigureOut">
              <a:rPr lang="en-US" smtClean="0"/>
              <a:t>5/23/23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6655780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A4B53A7-3209-46A6-9454-F38EAC8F11E7}" type="datetimeFigureOut">
              <a:rPr lang="en-US" smtClean="0"/>
              <a:t>5/23/23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1085865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A4B53A7-3209-46A6-9454-F38EAC8F11E7}" type="datetimeFigureOut">
              <a:rPr lang="en-US" smtClean="0"/>
              <a:t>5/23/23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18966741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A4B53A7-3209-46A6-9454-F38EAC8F11E7}" type="datetimeFigureOut">
              <a:rPr lang="en-US" smtClean="0"/>
              <a:t>5/23/23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33135752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en-US"/>
              <a:t>Click to edit Master title style</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en-US"/>
              <a:t>Click icon to add picture</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885810" y="6041362"/>
            <a:ext cx="976879" cy="365125"/>
          </a:xfrm>
        </p:spPr>
        <p:txBody>
          <a:bodyPr/>
          <a:lstStyle/>
          <a:p>
            <a:fld id="{6A4B53A7-3209-46A6-9454-F38EAC8F11E7}" type="datetimeFigureOut">
              <a:rPr lang="en-US" smtClean="0"/>
              <a:pPr/>
              <a:t>5/23/23</a:t>
            </a:fld>
            <a:endParaRPr lang="en-US" dirty="0"/>
          </a:p>
        </p:txBody>
      </p:sp>
      <p:sp>
        <p:nvSpPr>
          <p:cNvPr id="6" name="Footer Placeholder 5"/>
          <p:cNvSpPr>
            <a:spLocks noGrp="1"/>
          </p:cNvSpPr>
          <p:nvPr>
            <p:ph type="ftr" sz="quarter" idx="11"/>
          </p:nvPr>
        </p:nvSpPr>
        <p:spPr>
          <a:xfrm>
            <a:off x="590396" y="6041362"/>
            <a:ext cx="3295413" cy="365125"/>
          </a:xfrm>
        </p:spPr>
        <p:txBody>
          <a:bodyPr/>
          <a:lstStyle/>
          <a:p>
            <a:endParaRPr lang="en-US"/>
          </a:p>
        </p:txBody>
      </p:sp>
      <p:sp>
        <p:nvSpPr>
          <p:cNvPr id="7" name="Slide Number Placeholder 6"/>
          <p:cNvSpPr>
            <a:spLocks noGrp="1"/>
          </p:cNvSpPr>
          <p:nvPr>
            <p:ph type="sldNum" sz="quarter" idx="12"/>
          </p:nvPr>
        </p:nvSpPr>
        <p:spPr>
          <a:xfrm>
            <a:off x="4862689" y="5915888"/>
            <a:ext cx="1062155" cy="490599"/>
          </a:xfrm>
        </p:spPr>
        <p:txBody>
          <a:bodyPr/>
          <a:lstStyle/>
          <a:p>
            <a:fld id="{27CE633F-9882-4A5C-83A2-1109D0C73261}" type="slidenum">
              <a:rPr lang="en-US" smtClean="0"/>
              <a:pPr/>
              <a:t>‹#›</a:t>
            </a:fld>
            <a:endParaRPr lang="en-US"/>
          </a:p>
        </p:txBody>
      </p:sp>
    </p:spTree>
    <p:extLst>
      <p:ext uri="{BB962C8B-B14F-4D97-AF65-F5344CB8AC3E}">
        <p14:creationId xmlns:p14="http://schemas.microsoft.com/office/powerpoint/2010/main" val="22910077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en-US"/>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6A4B53A7-3209-46A6-9454-F38EAC8F11E7}" type="datetimeFigureOut">
              <a:rPr lang="en-US" smtClean="0"/>
              <a:pPr/>
              <a:t>5/23/23</a:t>
            </a:fld>
            <a:endParaRPr lang="en-US" dirty="0"/>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27CE633F-9882-4A5C-83A2-1109D0C73261}" type="slidenum">
              <a:rPr lang="en-US" smtClean="0"/>
              <a:pPr/>
              <a:t>‹#›</a:t>
            </a:fld>
            <a:endParaRPr lang="en-US"/>
          </a:p>
        </p:txBody>
      </p:sp>
    </p:spTree>
    <p:extLst>
      <p:ext uri="{BB962C8B-B14F-4D97-AF65-F5344CB8AC3E}">
        <p14:creationId xmlns:p14="http://schemas.microsoft.com/office/powerpoint/2010/main" val="3768992209"/>
      </p:ext>
    </p:extLst>
  </p:cSld>
  <p:clrMap bg1="dk1" tx1="lt1" bg2="dk2" tx2="lt2" accent1="accent1" accent2="accent2" accent3="accent3" accent4="accent4" accent5="accent5" accent6="accent6" hlink="hlink" folHlink="folHlink"/>
  <p:sldLayoutIdLst>
    <p:sldLayoutId id="2147483863" r:id="rId1"/>
    <p:sldLayoutId id="2147483864" r:id="rId2"/>
    <p:sldLayoutId id="2147483865" r:id="rId3"/>
    <p:sldLayoutId id="2147483866" r:id="rId4"/>
    <p:sldLayoutId id="2147483867" r:id="rId5"/>
    <p:sldLayoutId id="2147483868" r:id="rId6"/>
    <p:sldLayoutId id="2147483869" r:id="rId7"/>
    <p:sldLayoutId id="2147483870" r:id="rId8"/>
    <p:sldLayoutId id="2147483871" r:id="rId9"/>
    <p:sldLayoutId id="2147483872" r:id="rId10"/>
    <p:sldLayoutId id="2147483873" r:id="rId11"/>
    <p:sldLayoutId id="2147483874" r:id="rId12"/>
    <p:sldLayoutId id="2147483875" r:id="rId13"/>
    <p:sldLayoutId id="2147483876" r:id="rId14"/>
  </p:sldLayoutIdLst>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Colorful smoke">
            <a:extLst>
              <a:ext uri="{FF2B5EF4-FFF2-40B4-BE49-F238E27FC236}">
                <a16:creationId xmlns:a16="http://schemas.microsoft.com/office/drawing/2014/main" id="{FC4E6208-78CE-B975-2622-2D4F1EE6B517}"/>
              </a:ext>
            </a:extLst>
          </p:cNvPr>
          <p:cNvPicPr>
            <a:picLocks noChangeAspect="1"/>
          </p:cNvPicPr>
          <p:nvPr/>
        </p:nvPicPr>
        <p:blipFill rotWithShape="1">
          <a:blip r:embed="rId2">
            <a:duotone>
              <a:schemeClr val="accent1">
                <a:shade val="45000"/>
                <a:satMod val="135000"/>
              </a:schemeClr>
              <a:prstClr val="white"/>
            </a:duotone>
            <a:alphaModFix amt="35000"/>
          </a:blip>
          <a:srcRect t="25000"/>
          <a:stretch/>
        </p:blipFill>
        <p:spPr>
          <a:xfrm>
            <a:off x="20" y="-8877"/>
            <a:ext cx="12191980" cy="6858000"/>
          </a:xfrm>
          <a:prstGeom prst="rect">
            <a:avLst/>
          </a:prstGeom>
        </p:spPr>
      </p:pic>
      <p:sp>
        <p:nvSpPr>
          <p:cNvPr id="2" name="Title 1">
            <a:extLst>
              <a:ext uri="{FF2B5EF4-FFF2-40B4-BE49-F238E27FC236}">
                <a16:creationId xmlns:a16="http://schemas.microsoft.com/office/drawing/2014/main" id="{1BDED2A6-DC2B-C1E1-C20C-D0C97B526432}"/>
              </a:ext>
            </a:extLst>
          </p:cNvPr>
          <p:cNvSpPr>
            <a:spLocks noGrp="1"/>
          </p:cNvSpPr>
          <p:nvPr>
            <p:ph type="ctrTitle"/>
          </p:nvPr>
        </p:nvSpPr>
        <p:spPr>
          <a:xfrm>
            <a:off x="1256275" y="2271449"/>
            <a:ext cx="9679449" cy="2847058"/>
          </a:xfrm>
        </p:spPr>
        <p:txBody>
          <a:bodyPr anchor="b">
            <a:normAutofit/>
          </a:bodyPr>
          <a:lstStyle/>
          <a:p>
            <a:r>
              <a:rPr lang="en-US" sz="5600" b="1" dirty="0">
                <a:solidFill>
                  <a:srgbClr val="FFFFFF"/>
                </a:solidFill>
                <a:latin typeface="American Typewriter" panose="02090604020004020304" pitchFamily="18" charset="77"/>
                <a:cs typeface="Baghdad" pitchFamily="2" charset="-78"/>
              </a:rPr>
              <a:t>RESEARCH REVIEW PRESENTATION</a:t>
            </a:r>
          </a:p>
        </p:txBody>
      </p:sp>
      <p:sp>
        <p:nvSpPr>
          <p:cNvPr id="3" name="Subtitle 2">
            <a:extLst>
              <a:ext uri="{FF2B5EF4-FFF2-40B4-BE49-F238E27FC236}">
                <a16:creationId xmlns:a16="http://schemas.microsoft.com/office/drawing/2014/main" id="{C95F2C23-65D3-F5D7-8A7C-32BE91F41449}"/>
              </a:ext>
            </a:extLst>
          </p:cNvPr>
          <p:cNvSpPr>
            <a:spLocks noGrp="1"/>
          </p:cNvSpPr>
          <p:nvPr>
            <p:ph type="subTitle" idx="1"/>
          </p:nvPr>
        </p:nvSpPr>
        <p:spPr>
          <a:xfrm>
            <a:off x="1256275" y="5098254"/>
            <a:ext cx="9679449" cy="750259"/>
          </a:xfrm>
        </p:spPr>
        <p:txBody>
          <a:bodyPr anchor="ctr">
            <a:normAutofit/>
          </a:bodyPr>
          <a:lstStyle/>
          <a:p>
            <a:r>
              <a:rPr lang="en-US" sz="2000" dirty="0">
                <a:solidFill>
                  <a:srgbClr val="FFFFFF"/>
                </a:solidFill>
              </a:rPr>
              <a:t>CAROLINE MONSOUR </a:t>
            </a:r>
          </a:p>
        </p:txBody>
      </p:sp>
      <p:pic>
        <p:nvPicPr>
          <p:cNvPr id="5" name="Picture 4">
            <a:extLst>
              <a:ext uri="{FF2B5EF4-FFF2-40B4-BE49-F238E27FC236}">
                <a16:creationId xmlns:a16="http://schemas.microsoft.com/office/drawing/2014/main" id="{116B69EA-7B5D-DDF1-449E-5D1AE2E131AE}"/>
              </a:ext>
            </a:extLst>
          </p:cNvPr>
          <p:cNvPicPr>
            <a:picLocks noChangeAspect="1"/>
          </p:cNvPicPr>
          <p:nvPr/>
        </p:nvPicPr>
        <p:blipFill>
          <a:blip r:embed="rId3"/>
          <a:stretch>
            <a:fillRect/>
          </a:stretch>
        </p:blipFill>
        <p:spPr>
          <a:xfrm>
            <a:off x="9500461" y="-8877"/>
            <a:ext cx="2691519" cy="1897300"/>
          </a:xfrm>
          <a:prstGeom prst="rect">
            <a:avLst/>
          </a:prstGeom>
        </p:spPr>
      </p:pic>
    </p:spTree>
    <p:extLst>
      <p:ext uri="{BB962C8B-B14F-4D97-AF65-F5344CB8AC3E}">
        <p14:creationId xmlns:p14="http://schemas.microsoft.com/office/powerpoint/2010/main" val="24150874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B48D35-3814-9A27-2DC6-F1362F000B25}"/>
              </a:ext>
            </a:extLst>
          </p:cNvPr>
          <p:cNvSpPr>
            <a:spLocks noGrp="1"/>
          </p:cNvSpPr>
          <p:nvPr>
            <p:ph type="title"/>
          </p:nvPr>
        </p:nvSpPr>
        <p:spPr/>
        <p:txBody>
          <a:bodyPr/>
          <a:lstStyle/>
          <a:p>
            <a:r>
              <a:rPr lang="en-US" dirty="0"/>
              <a:t>CONCLUSIONS &amp; IMPLICATIONS</a:t>
            </a:r>
          </a:p>
        </p:txBody>
      </p:sp>
      <p:sp>
        <p:nvSpPr>
          <p:cNvPr id="3" name="Content Placeholder 2">
            <a:extLst>
              <a:ext uri="{FF2B5EF4-FFF2-40B4-BE49-F238E27FC236}">
                <a16:creationId xmlns:a16="http://schemas.microsoft.com/office/drawing/2014/main" id="{BDA2BEE3-682D-7FB4-16EF-FDEA5F051B4B}"/>
              </a:ext>
            </a:extLst>
          </p:cNvPr>
          <p:cNvSpPr>
            <a:spLocks noGrp="1"/>
          </p:cNvSpPr>
          <p:nvPr>
            <p:ph idx="1"/>
          </p:nvPr>
        </p:nvSpPr>
        <p:spPr/>
        <p:txBody>
          <a:bodyPr/>
          <a:lstStyle/>
          <a:p>
            <a:r>
              <a:rPr lang="en-US" dirty="0"/>
              <a:t>Peripheral processing in context of MFMF is problematic because it produces attitudes that are “weak, unenduring and easily challenged”</a:t>
            </a:r>
          </a:p>
          <a:p>
            <a:r>
              <a:rPr lang="en-US" dirty="0"/>
              <a:t>Research highlights that when a person processes a message peripherally they do not detect differences between strong and weak argument qualities</a:t>
            </a:r>
          </a:p>
          <a:p>
            <a:pPr lvl="1"/>
            <a:r>
              <a:rPr lang="en-US" dirty="0"/>
              <a:t>In other words, messaging needs to be elaborated on in order for misinformation to be corrected, which is vital in the context of mental health </a:t>
            </a:r>
          </a:p>
        </p:txBody>
      </p:sp>
      <p:pic>
        <p:nvPicPr>
          <p:cNvPr id="4" name="Picture 3">
            <a:extLst>
              <a:ext uri="{FF2B5EF4-FFF2-40B4-BE49-F238E27FC236}">
                <a16:creationId xmlns:a16="http://schemas.microsoft.com/office/drawing/2014/main" id="{5FF42322-A015-5AE8-F91C-C55659B50D0C}"/>
              </a:ext>
            </a:extLst>
          </p:cNvPr>
          <p:cNvPicPr>
            <a:picLocks noChangeAspect="1"/>
          </p:cNvPicPr>
          <p:nvPr/>
        </p:nvPicPr>
        <p:blipFill>
          <a:blip r:embed="rId2"/>
          <a:stretch>
            <a:fillRect/>
          </a:stretch>
        </p:blipFill>
        <p:spPr>
          <a:xfrm>
            <a:off x="9500461" y="-8877"/>
            <a:ext cx="2691519" cy="1897300"/>
          </a:xfrm>
          <a:prstGeom prst="rect">
            <a:avLst/>
          </a:prstGeom>
        </p:spPr>
      </p:pic>
    </p:spTree>
    <p:extLst>
      <p:ext uri="{BB962C8B-B14F-4D97-AF65-F5344CB8AC3E}">
        <p14:creationId xmlns:p14="http://schemas.microsoft.com/office/powerpoint/2010/main" val="34809269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0CAF7-A3B7-3406-8763-58010565FC26}"/>
              </a:ext>
            </a:extLst>
          </p:cNvPr>
          <p:cNvSpPr>
            <a:spLocks noGrp="1"/>
          </p:cNvSpPr>
          <p:nvPr>
            <p:ph type="title"/>
          </p:nvPr>
        </p:nvSpPr>
        <p:spPr/>
        <p:txBody>
          <a:bodyPr/>
          <a:lstStyle/>
          <a:p>
            <a:r>
              <a:rPr lang="en-US" dirty="0"/>
              <a:t>CRITIQUES </a:t>
            </a:r>
          </a:p>
        </p:txBody>
      </p:sp>
      <p:sp>
        <p:nvSpPr>
          <p:cNvPr id="3" name="Content Placeholder 2">
            <a:extLst>
              <a:ext uri="{FF2B5EF4-FFF2-40B4-BE49-F238E27FC236}">
                <a16:creationId xmlns:a16="http://schemas.microsoft.com/office/drawing/2014/main" id="{EB47AE2F-CE15-641B-5D10-CD6DC34AA08A}"/>
              </a:ext>
            </a:extLst>
          </p:cNvPr>
          <p:cNvSpPr>
            <a:spLocks noGrp="1"/>
          </p:cNvSpPr>
          <p:nvPr>
            <p:ph idx="1"/>
          </p:nvPr>
        </p:nvSpPr>
        <p:spPr/>
        <p:txBody>
          <a:bodyPr/>
          <a:lstStyle/>
          <a:p>
            <a:r>
              <a:rPr lang="en-US" dirty="0"/>
              <a:t>Could have used an even number of girls and boys to see if that had an effect</a:t>
            </a:r>
          </a:p>
          <a:p>
            <a:r>
              <a:rPr lang="en-US" dirty="0"/>
              <a:t>Sample size could have been bigger </a:t>
            </a:r>
          </a:p>
          <a:p>
            <a:r>
              <a:rPr lang="en-US" dirty="0"/>
              <a:t>Could have measured the covariate variable more in depth, if possible  </a:t>
            </a:r>
          </a:p>
          <a:p>
            <a:endParaRPr lang="en-US" dirty="0"/>
          </a:p>
        </p:txBody>
      </p:sp>
      <p:pic>
        <p:nvPicPr>
          <p:cNvPr id="4" name="Picture 3">
            <a:extLst>
              <a:ext uri="{FF2B5EF4-FFF2-40B4-BE49-F238E27FC236}">
                <a16:creationId xmlns:a16="http://schemas.microsoft.com/office/drawing/2014/main" id="{8ECA94B4-9AA1-D642-3120-A257E659C4CA}"/>
              </a:ext>
            </a:extLst>
          </p:cNvPr>
          <p:cNvPicPr>
            <a:picLocks noChangeAspect="1"/>
          </p:cNvPicPr>
          <p:nvPr/>
        </p:nvPicPr>
        <p:blipFill>
          <a:blip r:embed="rId2"/>
          <a:stretch>
            <a:fillRect/>
          </a:stretch>
        </p:blipFill>
        <p:spPr>
          <a:xfrm>
            <a:off x="9500461" y="-8877"/>
            <a:ext cx="2691519" cy="1897300"/>
          </a:xfrm>
          <a:prstGeom prst="rect">
            <a:avLst/>
          </a:prstGeom>
        </p:spPr>
      </p:pic>
    </p:spTree>
    <p:extLst>
      <p:ext uri="{BB962C8B-B14F-4D97-AF65-F5344CB8AC3E}">
        <p14:creationId xmlns:p14="http://schemas.microsoft.com/office/powerpoint/2010/main" val="29356445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6AF297-367D-E423-1E47-0BA579CE886D}"/>
              </a:ext>
            </a:extLst>
          </p:cNvPr>
          <p:cNvSpPr>
            <a:spLocks noGrp="1"/>
          </p:cNvSpPr>
          <p:nvPr>
            <p:ph type="title"/>
          </p:nvPr>
        </p:nvSpPr>
        <p:spPr/>
        <p:txBody>
          <a:bodyPr/>
          <a:lstStyle/>
          <a:p>
            <a:r>
              <a:rPr lang="en-US" dirty="0"/>
              <a:t>ARTICLE IN REVIEW:</a:t>
            </a:r>
          </a:p>
        </p:txBody>
      </p:sp>
      <p:sp>
        <p:nvSpPr>
          <p:cNvPr id="3" name="Content Placeholder 2">
            <a:extLst>
              <a:ext uri="{FF2B5EF4-FFF2-40B4-BE49-F238E27FC236}">
                <a16:creationId xmlns:a16="http://schemas.microsoft.com/office/drawing/2014/main" id="{4A490E10-7CE2-2C18-7B19-44CFA7B28005}"/>
              </a:ext>
            </a:extLst>
          </p:cNvPr>
          <p:cNvSpPr>
            <a:spLocks noGrp="1"/>
          </p:cNvSpPr>
          <p:nvPr>
            <p:ph idx="1"/>
          </p:nvPr>
        </p:nvSpPr>
        <p:spPr/>
        <p:txBody>
          <a:bodyPr/>
          <a:lstStyle/>
          <a:p>
            <a:r>
              <a:rPr lang="en-US" dirty="0"/>
              <a:t>“The Myth/Fact Message Frame and Persuasion in Advertising: Enhancing Attitudes Toward the Mentally Ill” </a:t>
            </a:r>
          </a:p>
          <a:p>
            <a:r>
              <a:rPr lang="en-US" dirty="0"/>
              <a:t>Authors </a:t>
            </a:r>
            <a:r>
              <a:rPr lang="en-US" dirty="0">
                <a:sym typeface="Wingdings" pitchFamily="2" charset="2"/>
              </a:rPr>
              <a:t> Marie A. Yeh and Robert D. Jewell </a:t>
            </a:r>
          </a:p>
          <a:p>
            <a:r>
              <a:rPr lang="en-US" dirty="0">
                <a:sym typeface="Wingdings" pitchFamily="2" charset="2"/>
              </a:rPr>
              <a:t>Journal of Advertising, 2015</a:t>
            </a:r>
            <a:endParaRPr lang="en-US" dirty="0"/>
          </a:p>
        </p:txBody>
      </p:sp>
      <p:pic>
        <p:nvPicPr>
          <p:cNvPr id="4" name="Picture 3">
            <a:extLst>
              <a:ext uri="{FF2B5EF4-FFF2-40B4-BE49-F238E27FC236}">
                <a16:creationId xmlns:a16="http://schemas.microsoft.com/office/drawing/2014/main" id="{CD73CF0A-B7B0-D8DA-8ECF-7652DEFA6C88}"/>
              </a:ext>
            </a:extLst>
          </p:cNvPr>
          <p:cNvPicPr>
            <a:picLocks noChangeAspect="1"/>
          </p:cNvPicPr>
          <p:nvPr/>
        </p:nvPicPr>
        <p:blipFill>
          <a:blip r:embed="rId2"/>
          <a:stretch>
            <a:fillRect/>
          </a:stretch>
        </p:blipFill>
        <p:spPr>
          <a:xfrm>
            <a:off x="9500461" y="-8877"/>
            <a:ext cx="2691519" cy="1897300"/>
          </a:xfrm>
          <a:prstGeom prst="rect">
            <a:avLst/>
          </a:prstGeom>
        </p:spPr>
      </p:pic>
    </p:spTree>
    <p:extLst>
      <p:ext uri="{BB962C8B-B14F-4D97-AF65-F5344CB8AC3E}">
        <p14:creationId xmlns:p14="http://schemas.microsoft.com/office/powerpoint/2010/main" val="38313386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D66FB-4A37-C80F-B7E8-FD1F8799F658}"/>
              </a:ext>
            </a:extLst>
          </p:cNvPr>
          <p:cNvSpPr>
            <a:spLocks noGrp="1"/>
          </p:cNvSpPr>
          <p:nvPr>
            <p:ph type="title"/>
          </p:nvPr>
        </p:nvSpPr>
        <p:spPr/>
        <p:txBody>
          <a:bodyPr/>
          <a:lstStyle/>
          <a:p>
            <a:r>
              <a:rPr lang="en-US" dirty="0"/>
              <a:t>SUMMARY </a:t>
            </a:r>
          </a:p>
        </p:txBody>
      </p:sp>
      <p:sp>
        <p:nvSpPr>
          <p:cNvPr id="3" name="Content Placeholder 2">
            <a:extLst>
              <a:ext uri="{FF2B5EF4-FFF2-40B4-BE49-F238E27FC236}">
                <a16:creationId xmlns:a16="http://schemas.microsoft.com/office/drawing/2014/main" id="{9384399F-BA4F-6DEA-A02D-48D47FDA8964}"/>
              </a:ext>
            </a:extLst>
          </p:cNvPr>
          <p:cNvSpPr>
            <a:spLocks noGrp="1"/>
          </p:cNvSpPr>
          <p:nvPr>
            <p:ph idx="1"/>
          </p:nvPr>
        </p:nvSpPr>
        <p:spPr/>
        <p:txBody>
          <a:bodyPr>
            <a:normAutofit lnSpcReduction="10000"/>
          </a:bodyPr>
          <a:lstStyle/>
          <a:p>
            <a:r>
              <a:rPr lang="en-US" dirty="0"/>
              <a:t>KEY CONCEPTS</a:t>
            </a:r>
          </a:p>
          <a:p>
            <a:pPr lvl="1"/>
            <a:r>
              <a:rPr lang="en-US" dirty="0"/>
              <a:t>MFMF – MYTH/FACT MESSAGE FRAME </a:t>
            </a:r>
          </a:p>
          <a:p>
            <a:pPr lvl="2"/>
            <a:r>
              <a:rPr lang="en-US" dirty="0"/>
              <a:t>PERIPHERAL PROCESSING </a:t>
            </a:r>
          </a:p>
          <a:p>
            <a:pPr lvl="1"/>
            <a:r>
              <a:rPr lang="en-US" dirty="0"/>
              <a:t>FOF – FACT ONLY FRAME </a:t>
            </a:r>
          </a:p>
          <a:p>
            <a:pPr lvl="2"/>
            <a:r>
              <a:rPr lang="en-US" dirty="0"/>
              <a:t>CENTRAL ROUTE PROCESSING </a:t>
            </a:r>
          </a:p>
          <a:p>
            <a:endParaRPr lang="en-US" dirty="0"/>
          </a:p>
          <a:p>
            <a:r>
              <a:rPr lang="en-US" dirty="0"/>
              <a:t>AUTHORS ASK SOME IMPORTANT QUESTIONS</a:t>
            </a:r>
          </a:p>
          <a:p>
            <a:pPr lvl="1"/>
            <a:r>
              <a:rPr lang="en-US" dirty="0"/>
              <a:t>“How well does the message tactic work to correct misconceptions about those with mental illness?</a:t>
            </a:r>
          </a:p>
          <a:p>
            <a:pPr lvl="1"/>
            <a:r>
              <a:rPr lang="en-US" dirty="0"/>
              <a:t>More specifically, how capable is this frame of changing people’s attitudes towards those with mental illness?”</a:t>
            </a:r>
          </a:p>
        </p:txBody>
      </p:sp>
      <p:pic>
        <p:nvPicPr>
          <p:cNvPr id="4" name="Picture 3">
            <a:extLst>
              <a:ext uri="{FF2B5EF4-FFF2-40B4-BE49-F238E27FC236}">
                <a16:creationId xmlns:a16="http://schemas.microsoft.com/office/drawing/2014/main" id="{52F8D950-A806-8D4D-A59D-CFEF2D193C11}"/>
              </a:ext>
            </a:extLst>
          </p:cNvPr>
          <p:cNvPicPr>
            <a:picLocks noChangeAspect="1"/>
          </p:cNvPicPr>
          <p:nvPr/>
        </p:nvPicPr>
        <p:blipFill>
          <a:blip r:embed="rId2"/>
          <a:stretch>
            <a:fillRect/>
          </a:stretch>
        </p:blipFill>
        <p:spPr>
          <a:xfrm>
            <a:off x="9500461" y="-8877"/>
            <a:ext cx="2691519" cy="1897300"/>
          </a:xfrm>
          <a:prstGeom prst="rect">
            <a:avLst/>
          </a:prstGeom>
        </p:spPr>
      </p:pic>
    </p:spTree>
    <p:extLst>
      <p:ext uri="{BB962C8B-B14F-4D97-AF65-F5344CB8AC3E}">
        <p14:creationId xmlns:p14="http://schemas.microsoft.com/office/powerpoint/2010/main" val="37167082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EAAD54-393F-38B2-02C5-50ED07A59F3C}"/>
              </a:ext>
            </a:extLst>
          </p:cNvPr>
          <p:cNvSpPr>
            <a:spLocks noGrp="1"/>
          </p:cNvSpPr>
          <p:nvPr>
            <p:ph type="title"/>
          </p:nvPr>
        </p:nvSpPr>
        <p:spPr/>
        <p:txBody>
          <a:bodyPr/>
          <a:lstStyle/>
          <a:p>
            <a:r>
              <a:rPr lang="en-US" dirty="0"/>
              <a:t>SUMMARY  </a:t>
            </a:r>
          </a:p>
        </p:txBody>
      </p:sp>
      <p:sp>
        <p:nvSpPr>
          <p:cNvPr id="3" name="Content Placeholder 2">
            <a:extLst>
              <a:ext uri="{FF2B5EF4-FFF2-40B4-BE49-F238E27FC236}">
                <a16:creationId xmlns:a16="http://schemas.microsoft.com/office/drawing/2014/main" id="{20C6A3B9-B5B2-439B-284F-93FBA16782E2}"/>
              </a:ext>
            </a:extLst>
          </p:cNvPr>
          <p:cNvSpPr>
            <a:spLocks noGrp="1"/>
          </p:cNvSpPr>
          <p:nvPr>
            <p:ph idx="1"/>
          </p:nvPr>
        </p:nvSpPr>
        <p:spPr/>
        <p:txBody>
          <a:bodyPr>
            <a:normAutofit fontScale="92500" lnSpcReduction="10000"/>
          </a:bodyPr>
          <a:lstStyle/>
          <a:p>
            <a:r>
              <a:rPr lang="en-US" dirty="0"/>
              <a:t>Myth/Fact Message Frame (MFMF) – </a:t>
            </a:r>
          </a:p>
          <a:p>
            <a:pPr lvl="1"/>
            <a:r>
              <a:rPr lang="en-US" dirty="0"/>
              <a:t>“a specific message tactic that has been commonly used by policy and advocacy groups as well as businesses to correct inaccurate information pervasively or persistently held by consumers”</a:t>
            </a:r>
          </a:p>
          <a:p>
            <a:pPr lvl="1"/>
            <a:r>
              <a:rPr lang="en-US" dirty="0"/>
              <a:t>“explicitly presents widely held yet incorrect information labeled as myths and, within the same message, directly refutes each myth by presenting correct information labeled as fact” </a:t>
            </a:r>
          </a:p>
          <a:p>
            <a:r>
              <a:rPr lang="en-US" dirty="0"/>
              <a:t>Authors conducted two studies </a:t>
            </a:r>
          </a:p>
          <a:p>
            <a:r>
              <a:rPr lang="en-US" dirty="0"/>
              <a:t>Study 1</a:t>
            </a:r>
          </a:p>
          <a:p>
            <a:pPr lvl="1"/>
            <a:r>
              <a:rPr lang="en-US" dirty="0"/>
              <a:t>“the MFMF triggers </a:t>
            </a:r>
            <a:r>
              <a:rPr lang="en-US" b="1" dirty="0"/>
              <a:t>peripheral processing, </a:t>
            </a:r>
            <a:r>
              <a:rPr lang="en-US" dirty="0"/>
              <a:t>whereas a message tactic using a fact only frame (FOF) triggers </a:t>
            </a:r>
            <a:r>
              <a:rPr lang="en-US" b="1" dirty="0"/>
              <a:t>central route processing</a:t>
            </a:r>
            <a:r>
              <a:rPr lang="en-US" dirty="0"/>
              <a:t>”</a:t>
            </a:r>
          </a:p>
          <a:p>
            <a:r>
              <a:rPr lang="en-US" dirty="0"/>
              <a:t>Study 2</a:t>
            </a:r>
          </a:p>
          <a:p>
            <a:pPr lvl="1"/>
            <a:r>
              <a:rPr lang="en-US" dirty="0"/>
              <a:t>“introduce a second message tactic, rhetorical questions to trigger </a:t>
            </a:r>
            <a:r>
              <a:rPr lang="en-US" b="1" dirty="0"/>
              <a:t>central route processing </a:t>
            </a:r>
            <a:r>
              <a:rPr lang="en-US" dirty="0"/>
              <a:t>and thereby increase the persuasiveness of the MFMF” </a:t>
            </a:r>
          </a:p>
        </p:txBody>
      </p:sp>
      <p:pic>
        <p:nvPicPr>
          <p:cNvPr id="4" name="Picture 3">
            <a:extLst>
              <a:ext uri="{FF2B5EF4-FFF2-40B4-BE49-F238E27FC236}">
                <a16:creationId xmlns:a16="http://schemas.microsoft.com/office/drawing/2014/main" id="{4B7D67C0-65C2-029D-540B-A1B61F4D981A}"/>
              </a:ext>
            </a:extLst>
          </p:cNvPr>
          <p:cNvPicPr>
            <a:picLocks noChangeAspect="1"/>
          </p:cNvPicPr>
          <p:nvPr/>
        </p:nvPicPr>
        <p:blipFill>
          <a:blip r:embed="rId2"/>
          <a:stretch>
            <a:fillRect/>
          </a:stretch>
        </p:blipFill>
        <p:spPr>
          <a:xfrm>
            <a:off x="9500461" y="-8877"/>
            <a:ext cx="2691519" cy="1897300"/>
          </a:xfrm>
          <a:prstGeom prst="rect">
            <a:avLst/>
          </a:prstGeom>
        </p:spPr>
      </p:pic>
    </p:spTree>
    <p:extLst>
      <p:ext uri="{BB962C8B-B14F-4D97-AF65-F5344CB8AC3E}">
        <p14:creationId xmlns:p14="http://schemas.microsoft.com/office/powerpoint/2010/main" val="26691820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CE2A32-8F71-FDC3-01A8-BC16E5EE8F16}"/>
              </a:ext>
            </a:extLst>
          </p:cNvPr>
          <p:cNvSpPr>
            <a:spLocks noGrp="1"/>
          </p:cNvSpPr>
          <p:nvPr>
            <p:ph type="title"/>
          </p:nvPr>
        </p:nvSpPr>
        <p:spPr/>
        <p:txBody>
          <a:bodyPr/>
          <a:lstStyle/>
          <a:p>
            <a:r>
              <a:rPr lang="en-US" dirty="0"/>
              <a:t>STUDY 1 - METHODS </a:t>
            </a:r>
          </a:p>
        </p:txBody>
      </p:sp>
      <p:sp>
        <p:nvSpPr>
          <p:cNvPr id="3" name="Content Placeholder 2">
            <a:extLst>
              <a:ext uri="{FF2B5EF4-FFF2-40B4-BE49-F238E27FC236}">
                <a16:creationId xmlns:a16="http://schemas.microsoft.com/office/drawing/2014/main" id="{1290DC35-5A92-CB93-9360-5FAFC2E7FFDC}"/>
              </a:ext>
            </a:extLst>
          </p:cNvPr>
          <p:cNvSpPr>
            <a:spLocks noGrp="1"/>
          </p:cNvSpPr>
          <p:nvPr>
            <p:ph idx="1"/>
          </p:nvPr>
        </p:nvSpPr>
        <p:spPr>
          <a:xfrm>
            <a:off x="590112" y="2151528"/>
            <a:ext cx="10554574" cy="4554071"/>
          </a:xfrm>
        </p:spPr>
        <p:txBody>
          <a:bodyPr>
            <a:normAutofit fontScale="70000" lnSpcReduction="20000"/>
          </a:bodyPr>
          <a:lstStyle/>
          <a:p>
            <a:r>
              <a:rPr lang="en-US" dirty="0"/>
              <a:t>HYPOTHESIS 1 </a:t>
            </a:r>
            <a:r>
              <a:rPr lang="en-US" dirty="0">
                <a:sym typeface="Wingdings" pitchFamily="2" charset="2"/>
              </a:rPr>
              <a:t> “The message frame will moderate the effect of argument quality in attitudes such that those receiving the MFMF will exhibit no differences in attitudes toward the issue between strong and weak argument quality, whereas those receiving the FOF will exhibit significantly different attitudes between strong and weak arguments, with more positive attitudes exhibited for strong arguments and more negative attitudes for weak arguments”</a:t>
            </a:r>
          </a:p>
          <a:p>
            <a:r>
              <a:rPr lang="en-US" dirty="0"/>
              <a:t>PARTICIPANTS</a:t>
            </a:r>
          </a:p>
          <a:p>
            <a:pPr lvl="1"/>
            <a:r>
              <a:rPr lang="en-US" dirty="0"/>
              <a:t>273 UNDERGRADUATE STUDENTS ENROLLED IN AN INTRODUCTORY MARKETING CLASS IN A LARGE MIDWESTERN UNIVERSITY</a:t>
            </a:r>
          </a:p>
          <a:p>
            <a:pPr lvl="2"/>
            <a:r>
              <a:rPr lang="en-US" dirty="0"/>
              <a:t>63% FEMALE</a:t>
            </a:r>
          </a:p>
          <a:p>
            <a:pPr lvl="2"/>
            <a:r>
              <a:rPr lang="en-US" dirty="0"/>
              <a:t>37% MALE </a:t>
            </a:r>
          </a:p>
          <a:p>
            <a:r>
              <a:rPr lang="en-US" dirty="0"/>
              <a:t>VARIABLES </a:t>
            </a:r>
          </a:p>
          <a:p>
            <a:pPr lvl="1"/>
            <a:r>
              <a:rPr lang="en-US" b="1" dirty="0"/>
              <a:t>COVARIATE VARIABLE</a:t>
            </a:r>
          </a:p>
          <a:p>
            <a:pPr lvl="2"/>
            <a:r>
              <a:rPr lang="en-US" dirty="0"/>
              <a:t>AMOUNT OF KNOWLEDGE PEOPLE ALREADY HAVE ABOUT MENTAL ILLNESS </a:t>
            </a:r>
          </a:p>
          <a:p>
            <a:pPr lvl="1"/>
            <a:r>
              <a:rPr lang="en-US" b="1" dirty="0"/>
              <a:t>DEPENDENT VARIABLE</a:t>
            </a:r>
          </a:p>
          <a:p>
            <a:pPr lvl="2"/>
            <a:r>
              <a:rPr lang="en-US" dirty="0"/>
              <a:t>MODIFIED ATTITUDES TOWARD THE MENTALLY ILL (MAMI)</a:t>
            </a:r>
          </a:p>
          <a:p>
            <a:pPr lvl="1"/>
            <a:r>
              <a:rPr lang="en-US" b="1" dirty="0"/>
              <a:t>INDEPENDENT VARIABLE – both manipulated</a:t>
            </a:r>
          </a:p>
          <a:p>
            <a:pPr lvl="2"/>
            <a:r>
              <a:rPr lang="en-US" dirty="0"/>
              <a:t>MESSAGE FRAME (MYTH/FACT VS. FACT ONLY)</a:t>
            </a:r>
          </a:p>
          <a:p>
            <a:pPr lvl="2"/>
            <a:r>
              <a:rPr lang="en-US" dirty="0"/>
              <a:t>ARGUMENT QUALITY (STRONG VS. WEAK)</a:t>
            </a:r>
          </a:p>
          <a:p>
            <a:r>
              <a:rPr lang="en-US" dirty="0"/>
              <a:t>DATA </a:t>
            </a:r>
          </a:p>
          <a:p>
            <a:pPr lvl="1"/>
            <a:r>
              <a:rPr lang="en-US" dirty="0"/>
              <a:t>COLLECTED ON ZOOMERANG </a:t>
            </a:r>
          </a:p>
          <a:p>
            <a:pPr lvl="1"/>
            <a:r>
              <a:rPr lang="en-US" dirty="0"/>
              <a:t>Two way ANOVA was conducted to analyze the data </a:t>
            </a:r>
          </a:p>
          <a:p>
            <a:pPr marL="457200" lvl="1" indent="0">
              <a:buNone/>
            </a:pPr>
            <a:endParaRPr lang="en-US" dirty="0"/>
          </a:p>
        </p:txBody>
      </p:sp>
      <p:pic>
        <p:nvPicPr>
          <p:cNvPr id="4" name="Picture 3">
            <a:extLst>
              <a:ext uri="{FF2B5EF4-FFF2-40B4-BE49-F238E27FC236}">
                <a16:creationId xmlns:a16="http://schemas.microsoft.com/office/drawing/2014/main" id="{CFA3F324-E8FB-1538-E8A2-1C03F80AE30B}"/>
              </a:ext>
            </a:extLst>
          </p:cNvPr>
          <p:cNvPicPr>
            <a:picLocks noChangeAspect="1"/>
          </p:cNvPicPr>
          <p:nvPr/>
        </p:nvPicPr>
        <p:blipFill>
          <a:blip r:embed="rId2"/>
          <a:stretch>
            <a:fillRect/>
          </a:stretch>
        </p:blipFill>
        <p:spPr>
          <a:xfrm>
            <a:off x="9500461" y="-8877"/>
            <a:ext cx="2691519" cy="1897300"/>
          </a:xfrm>
          <a:prstGeom prst="rect">
            <a:avLst/>
          </a:prstGeom>
        </p:spPr>
      </p:pic>
    </p:spTree>
    <p:extLst>
      <p:ext uri="{BB962C8B-B14F-4D97-AF65-F5344CB8AC3E}">
        <p14:creationId xmlns:p14="http://schemas.microsoft.com/office/powerpoint/2010/main" val="34096842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645222-9D28-E5DD-0E16-13080DE5312D}"/>
              </a:ext>
            </a:extLst>
          </p:cNvPr>
          <p:cNvSpPr>
            <a:spLocks noGrp="1"/>
          </p:cNvSpPr>
          <p:nvPr>
            <p:ph type="title"/>
          </p:nvPr>
        </p:nvSpPr>
        <p:spPr/>
        <p:txBody>
          <a:bodyPr/>
          <a:lstStyle/>
          <a:p>
            <a:r>
              <a:rPr lang="en-US" dirty="0"/>
              <a:t>STUDY 1 - METHODS</a:t>
            </a:r>
          </a:p>
        </p:txBody>
      </p:sp>
      <p:sp>
        <p:nvSpPr>
          <p:cNvPr id="3" name="Content Placeholder 2">
            <a:extLst>
              <a:ext uri="{FF2B5EF4-FFF2-40B4-BE49-F238E27FC236}">
                <a16:creationId xmlns:a16="http://schemas.microsoft.com/office/drawing/2014/main" id="{1570A0D3-5ABC-2631-C7FB-E42080774015}"/>
              </a:ext>
            </a:extLst>
          </p:cNvPr>
          <p:cNvSpPr>
            <a:spLocks noGrp="1"/>
          </p:cNvSpPr>
          <p:nvPr>
            <p:ph idx="1"/>
          </p:nvPr>
        </p:nvSpPr>
        <p:spPr/>
        <p:txBody>
          <a:bodyPr/>
          <a:lstStyle/>
          <a:p>
            <a:pPr marL="0" indent="0" algn="l">
              <a:buNone/>
            </a:pPr>
            <a:r>
              <a:rPr lang="en-US" b="0" i="0" dirty="0">
                <a:effectLst/>
              </a:rPr>
              <a:t>PROCEDURE:</a:t>
            </a:r>
          </a:p>
          <a:p>
            <a:pPr algn="l">
              <a:buFont typeface="+mj-lt"/>
              <a:buAutoNum type="arabicPeriod"/>
            </a:pPr>
            <a:r>
              <a:rPr lang="en-US" b="0" i="0" dirty="0">
                <a:effectLst/>
              </a:rPr>
              <a:t>Participants were provided with written instructions explaining that the stimulus materials were potential advertising messages for a marketing campaign by the county mental health board.</a:t>
            </a:r>
          </a:p>
          <a:p>
            <a:pPr algn="l">
              <a:buFont typeface="+mj-lt"/>
              <a:buAutoNum type="arabicPeriod"/>
            </a:pPr>
            <a:r>
              <a:rPr lang="en-US" b="0" i="0" dirty="0">
                <a:effectLst/>
              </a:rPr>
              <a:t>The participants viewed stimulus materials consisting of four myth/fact (or fact-only) messages of either strong or weak argument quality.</a:t>
            </a:r>
          </a:p>
          <a:p>
            <a:endParaRPr lang="en-US" dirty="0"/>
          </a:p>
        </p:txBody>
      </p:sp>
      <p:pic>
        <p:nvPicPr>
          <p:cNvPr id="4" name="Picture 3">
            <a:extLst>
              <a:ext uri="{FF2B5EF4-FFF2-40B4-BE49-F238E27FC236}">
                <a16:creationId xmlns:a16="http://schemas.microsoft.com/office/drawing/2014/main" id="{77FE6BAB-B80E-1EF2-F2F5-0051AB8AE776}"/>
              </a:ext>
            </a:extLst>
          </p:cNvPr>
          <p:cNvPicPr>
            <a:picLocks noChangeAspect="1"/>
          </p:cNvPicPr>
          <p:nvPr/>
        </p:nvPicPr>
        <p:blipFill>
          <a:blip r:embed="rId2"/>
          <a:stretch>
            <a:fillRect/>
          </a:stretch>
        </p:blipFill>
        <p:spPr>
          <a:xfrm>
            <a:off x="9500461" y="-8877"/>
            <a:ext cx="2691519" cy="1897300"/>
          </a:xfrm>
          <a:prstGeom prst="rect">
            <a:avLst/>
          </a:prstGeom>
        </p:spPr>
      </p:pic>
    </p:spTree>
    <p:extLst>
      <p:ext uri="{BB962C8B-B14F-4D97-AF65-F5344CB8AC3E}">
        <p14:creationId xmlns:p14="http://schemas.microsoft.com/office/powerpoint/2010/main" val="42590716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402930-89BB-5C70-A742-29784B7C8766}"/>
              </a:ext>
            </a:extLst>
          </p:cNvPr>
          <p:cNvSpPr>
            <a:spLocks noGrp="1"/>
          </p:cNvSpPr>
          <p:nvPr>
            <p:ph type="title"/>
          </p:nvPr>
        </p:nvSpPr>
        <p:spPr/>
        <p:txBody>
          <a:bodyPr/>
          <a:lstStyle/>
          <a:p>
            <a:r>
              <a:rPr lang="en-US" dirty="0"/>
              <a:t>STUDY 2 - METHODS</a:t>
            </a:r>
          </a:p>
        </p:txBody>
      </p:sp>
      <p:sp>
        <p:nvSpPr>
          <p:cNvPr id="3" name="Content Placeholder 2">
            <a:extLst>
              <a:ext uri="{FF2B5EF4-FFF2-40B4-BE49-F238E27FC236}">
                <a16:creationId xmlns:a16="http://schemas.microsoft.com/office/drawing/2014/main" id="{B1E8B52A-943D-02F4-D5B0-B12C18C4BEA5}"/>
              </a:ext>
            </a:extLst>
          </p:cNvPr>
          <p:cNvSpPr>
            <a:spLocks noGrp="1"/>
          </p:cNvSpPr>
          <p:nvPr>
            <p:ph idx="1"/>
          </p:nvPr>
        </p:nvSpPr>
        <p:spPr>
          <a:xfrm>
            <a:off x="584720" y="2057400"/>
            <a:ext cx="10554574" cy="4582013"/>
          </a:xfrm>
        </p:spPr>
        <p:txBody>
          <a:bodyPr>
            <a:noAutofit/>
          </a:bodyPr>
          <a:lstStyle/>
          <a:p>
            <a:r>
              <a:rPr lang="en-US" sz="900" dirty="0"/>
              <a:t>HYPOTHESIS #2 -&gt; ”The MFMF with rhetorical questions will engage in information processing such that there will be a differential effect on attitudes due to argument quality, with more positive attitudes reported for strong arguments compared to attitudes reported for weak arguments. In contrast, those receiving the FOF with RQ’s will demonstrate no differences in attitudes between strong and weak arguments” </a:t>
            </a:r>
          </a:p>
          <a:p>
            <a:r>
              <a:rPr lang="en-US" sz="900" dirty="0"/>
              <a:t>THE INTRODUCTION OF RHETORICAL QUESTIONS </a:t>
            </a:r>
          </a:p>
          <a:p>
            <a:pPr lvl="1"/>
            <a:r>
              <a:rPr lang="en-US" sz="900" dirty="0"/>
              <a:t>“THE USE OF REHTORICAL QUESTIONS HAS BEEN FOUND TO MOTIVATE INDIVIDUALS TO INCREASE ELABORATION OF A MESSAGE”</a:t>
            </a:r>
          </a:p>
          <a:p>
            <a:r>
              <a:rPr lang="en-US" sz="900" dirty="0"/>
              <a:t>PARTICIPANTS</a:t>
            </a:r>
          </a:p>
          <a:p>
            <a:pPr lvl="1"/>
            <a:r>
              <a:rPr lang="en-US" sz="900" dirty="0"/>
              <a:t>211 UNDERGRADUATE STUDENTS ENROLLED IN AN INTRODUCTORY MARKETING CLASS IN A LARGE MIDWESTERN UNIVERSITY</a:t>
            </a:r>
          </a:p>
          <a:p>
            <a:pPr lvl="2"/>
            <a:r>
              <a:rPr lang="en-US" sz="900" dirty="0"/>
              <a:t>57% FEMALE</a:t>
            </a:r>
          </a:p>
          <a:p>
            <a:pPr lvl="2"/>
            <a:r>
              <a:rPr lang="en-US" sz="900" dirty="0"/>
              <a:t>43% MALE </a:t>
            </a:r>
          </a:p>
          <a:p>
            <a:r>
              <a:rPr lang="en-US" sz="900" dirty="0"/>
              <a:t>VARIABLES</a:t>
            </a:r>
          </a:p>
          <a:p>
            <a:pPr lvl="1"/>
            <a:r>
              <a:rPr lang="en-US" sz="900" b="1" dirty="0"/>
              <a:t>COVARIATE VARIABLE</a:t>
            </a:r>
          </a:p>
          <a:p>
            <a:pPr lvl="2"/>
            <a:r>
              <a:rPr lang="en-US" sz="900" dirty="0"/>
              <a:t>AMOUNT OF KNOWLEDGE PEOPLE ALREADY HAVE ABOUT MENTAL ILLNESS </a:t>
            </a:r>
          </a:p>
          <a:p>
            <a:pPr lvl="1"/>
            <a:r>
              <a:rPr lang="en-US" sz="900" b="1" dirty="0"/>
              <a:t>DEPENDENT VARIABLES</a:t>
            </a:r>
          </a:p>
          <a:p>
            <a:pPr lvl="2"/>
            <a:r>
              <a:rPr lang="en-US" sz="900" dirty="0"/>
              <a:t>MODIFIED ATTITUDES TOWARD THE MENTALLY ILL (MAMI)</a:t>
            </a:r>
          </a:p>
          <a:p>
            <a:pPr lvl="1"/>
            <a:r>
              <a:rPr lang="en-US" sz="900" b="1" dirty="0"/>
              <a:t>INDEPENDENT VARIABLES </a:t>
            </a:r>
            <a:endParaRPr lang="en-US" sz="900" b="1" dirty="0">
              <a:sym typeface="Wingdings" pitchFamily="2" charset="2"/>
            </a:endParaRPr>
          </a:p>
          <a:p>
            <a:pPr lvl="2"/>
            <a:r>
              <a:rPr lang="en-US" sz="900" b="1" dirty="0">
                <a:sym typeface="Wingdings" pitchFamily="2" charset="2"/>
              </a:rPr>
              <a:t> </a:t>
            </a:r>
            <a:r>
              <a:rPr lang="en-US" sz="900" dirty="0"/>
              <a:t>MESSAGE FRAME (MYTH/FACT VERSUS FACT-ONLY)</a:t>
            </a:r>
          </a:p>
          <a:p>
            <a:pPr lvl="2"/>
            <a:r>
              <a:rPr lang="en-US" sz="900" dirty="0"/>
              <a:t>ARGUMENT QUALITY (STRONG VERSUS WEAK)</a:t>
            </a:r>
          </a:p>
          <a:p>
            <a:pPr lvl="2"/>
            <a:r>
              <a:rPr lang="en-US" sz="900" dirty="0"/>
              <a:t>GRAMMATICAL FORM (RHETORICAL QUESTION VERSUS STATEMENT) - </a:t>
            </a:r>
            <a:r>
              <a:rPr lang="en-US" sz="900" b="1" dirty="0">
                <a:sym typeface="Wingdings" pitchFamily="2" charset="2"/>
              </a:rPr>
              <a:t>MANIPULATED IN STUDY 2</a:t>
            </a:r>
            <a:endParaRPr lang="en-US" sz="900" dirty="0"/>
          </a:p>
          <a:p>
            <a:r>
              <a:rPr lang="en-US" sz="900" dirty="0"/>
              <a:t>DATA </a:t>
            </a:r>
          </a:p>
          <a:p>
            <a:pPr lvl="1"/>
            <a:r>
              <a:rPr lang="en-US" sz="900" dirty="0"/>
              <a:t>CONDUCTED USING QUALTRICS </a:t>
            </a:r>
          </a:p>
        </p:txBody>
      </p:sp>
      <p:pic>
        <p:nvPicPr>
          <p:cNvPr id="4" name="Picture 3">
            <a:extLst>
              <a:ext uri="{FF2B5EF4-FFF2-40B4-BE49-F238E27FC236}">
                <a16:creationId xmlns:a16="http://schemas.microsoft.com/office/drawing/2014/main" id="{F75572E0-6C8F-34F3-0AD7-E9953DF78716}"/>
              </a:ext>
            </a:extLst>
          </p:cNvPr>
          <p:cNvPicPr>
            <a:picLocks noChangeAspect="1"/>
          </p:cNvPicPr>
          <p:nvPr/>
        </p:nvPicPr>
        <p:blipFill>
          <a:blip r:embed="rId2"/>
          <a:stretch>
            <a:fillRect/>
          </a:stretch>
        </p:blipFill>
        <p:spPr>
          <a:xfrm>
            <a:off x="9500461" y="-8877"/>
            <a:ext cx="2691519" cy="1897300"/>
          </a:xfrm>
          <a:prstGeom prst="rect">
            <a:avLst/>
          </a:prstGeom>
        </p:spPr>
      </p:pic>
    </p:spTree>
    <p:extLst>
      <p:ext uri="{BB962C8B-B14F-4D97-AF65-F5344CB8AC3E}">
        <p14:creationId xmlns:p14="http://schemas.microsoft.com/office/powerpoint/2010/main" val="6263584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4672C2-24FE-C707-3823-F8B022093E2A}"/>
              </a:ext>
            </a:extLst>
          </p:cNvPr>
          <p:cNvSpPr>
            <a:spLocks noGrp="1"/>
          </p:cNvSpPr>
          <p:nvPr>
            <p:ph type="title"/>
          </p:nvPr>
        </p:nvSpPr>
        <p:spPr/>
        <p:txBody>
          <a:bodyPr/>
          <a:lstStyle/>
          <a:p>
            <a:r>
              <a:rPr lang="en-US" dirty="0"/>
              <a:t>STUDY 2 – METHODS </a:t>
            </a:r>
          </a:p>
        </p:txBody>
      </p:sp>
      <p:sp>
        <p:nvSpPr>
          <p:cNvPr id="3" name="Content Placeholder 2">
            <a:extLst>
              <a:ext uri="{FF2B5EF4-FFF2-40B4-BE49-F238E27FC236}">
                <a16:creationId xmlns:a16="http://schemas.microsoft.com/office/drawing/2014/main" id="{1D1C7673-C0CB-5B78-02BA-B3716D887FE3}"/>
              </a:ext>
            </a:extLst>
          </p:cNvPr>
          <p:cNvSpPr>
            <a:spLocks noGrp="1"/>
          </p:cNvSpPr>
          <p:nvPr>
            <p:ph idx="1"/>
          </p:nvPr>
        </p:nvSpPr>
        <p:spPr/>
        <p:txBody>
          <a:bodyPr>
            <a:normAutofit fontScale="92500" lnSpcReduction="10000"/>
          </a:bodyPr>
          <a:lstStyle/>
          <a:p>
            <a:pPr marL="0" indent="0" algn="l">
              <a:buNone/>
            </a:pPr>
            <a:r>
              <a:rPr lang="en-US" b="0" i="0" dirty="0">
                <a:effectLst/>
              </a:rPr>
              <a:t>PROCEDURE:</a:t>
            </a:r>
          </a:p>
          <a:p>
            <a:pPr algn="l">
              <a:buFont typeface="+mj-lt"/>
              <a:buAutoNum type="arabicPeriod"/>
            </a:pPr>
            <a:r>
              <a:rPr lang="en-US" b="0" i="0" dirty="0">
                <a:effectLst/>
              </a:rPr>
              <a:t>Participants first read written instructions explaining that they would be exposed to stimulus materials that were potential advertisements for a campaign by the county mental health board.</a:t>
            </a:r>
          </a:p>
          <a:p>
            <a:pPr algn="l">
              <a:buFont typeface="+mj-lt"/>
              <a:buAutoNum type="arabicPeriod"/>
            </a:pPr>
            <a:r>
              <a:rPr lang="en-US" b="0" i="0" dirty="0">
                <a:effectLst/>
              </a:rPr>
              <a:t>Stimulus Materials: Participants then viewed the stimulus materials, which consisted of ads related to mental illness. The same myth/fact (fact-only) ad with strong and weak arguments used in Study 1 was used in Study 2.</a:t>
            </a:r>
          </a:p>
          <a:p>
            <a:pPr algn="l">
              <a:buFont typeface="+mj-lt"/>
              <a:buAutoNum type="arabicPeriod"/>
            </a:pPr>
            <a:r>
              <a:rPr lang="en-US" b="0" i="0" dirty="0">
                <a:effectLst/>
              </a:rPr>
              <a:t>After viewing the stimulus materials, the researchers checked the manipulation of argument quality using a five-item scale (</a:t>
            </a:r>
            <a:r>
              <a:rPr lang="el-GR" b="0" i="0" dirty="0">
                <a:effectLst/>
              </a:rPr>
              <a:t>α = 0.89) </a:t>
            </a:r>
            <a:r>
              <a:rPr lang="en-US" b="0" i="0" dirty="0">
                <a:effectLst/>
              </a:rPr>
              <a:t>similar to the one used in Study 1.</a:t>
            </a:r>
          </a:p>
          <a:p>
            <a:pPr algn="l">
              <a:buFont typeface="+mj-lt"/>
              <a:buAutoNum type="arabicPeriod"/>
            </a:pPr>
            <a:r>
              <a:rPr lang="en-US" b="0" i="0" dirty="0">
                <a:effectLst/>
              </a:rPr>
              <a:t>Measurement: The participants completed the MAMI scale, which assessed attitudes toward mental illness (</a:t>
            </a:r>
            <a:r>
              <a:rPr lang="el-GR" b="0" i="0" dirty="0">
                <a:effectLst/>
              </a:rPr>
              <a:t>α = 0.86). </a:t>
            </a:r>
            <a:r>
              <a:rPr lang="en-US" b="0" i="0" dirty="0">
                <a:effectLst/>
              </a:rPr>
              <a:t>They also answered questions related to self-assessed knowledge of mental illness and demographic information.</a:t>
            </a:r>
          </a:p>
          <a:p>
            <a:endParaRPr lang="en-US" dirty="0"/>
          </a:p>
        </p:txBody>
      </p:sp>
      <p:pic>
        <p:nvPicPr>
          <p:cNvPr id="4" name="Picture 3">
            <a:extLst>
              <a:ext uri="{FF2B5EF4-FFF2-40B4-BE49-F238E27FC236}">
                <a16:creationId xmlns:a16="http://schemas.microsoft.com/office/drawing/2014/main" id="{0AD573E3-0E21-E42D-845F-F09FC181013F}"/>
              </a:ext>
            </a:extLst>
          </p:cNvPr>
          <p:cNvPicPr>
            <a:picLocks noChangeAspect="1"/>
          </p:cNvPicPr>
          <p:nvPr/>
        </p:nvPicPr>
        <p:blipFill>
          <a:blip r:embed="rId2"/>
          <a:stretch>
            <a:fillRect/>
          </a:stretch>
        </p:blipFill>
        <p:spPr>
          <a:xfrm>
            <a:off x="9500461" y="-8877"/>
            <a:ext cx="2691519" cy="1897300"/>
          </a:xfrm>
          <a:prstGeom prst="rect">
            <a:avLst/>
          </a:prstGeom>
        </p:spPr>
      </p:pic>
    </p:spTree>
    <p:extLst>
      <p:ext uri="{BB962C8B-B14F-4D97-AF65-F5344CB8AC3E}">
        <p14:creationId xmlns:p14="http://schemas.microsoft.com/office/powerpoint/2010/main" val="18060673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07E2F1-3D0F-5201-E873-5DFEA899D0B7}"/>
              </a:ext>
            </a:extLst>
          </p:cNvPr>
          <p:cNvSpPr>
            <a:spLocks noGrp="1"/>
          </p:cNvSpPr>
          <p:nvPr>
            <p:ph type="title"/>
          </p:nvPr>
        </p:nvSpPr>
        <p:spPr/>
        <p:txBody>
          <a:bodyPr/>
          <a:lstStyle/>
          <a:p>
            <a:r>
              <a:rPr lang="en-US" dirty="0"/>
              <a:t>CONCLUSIONS AND IMPLICATIONS</a:t>
            </a:r>
          </a:p>
        </p:txBody>
      </p:sp>
      <p:sp>
        <p:nvSpPr>
          <p:cNvPr id="3" name="Content Placeholder 2">
            <a:extLst>
              <a:ext uri="{FF2B5EF4-FFF2-40B4-BE49-F238E27FC236}">
                <a16:creationId xmlns:a16="http://schemas.microsoft.com/office/drawing/2014/main" id="{C34821FA-972E-454B-FE3F-ABA3D031B9BE}"/>
              </a:ext>
            </a:extLst>
          </p:cNvPr>
          <p:cNvSpPr>
            <a:spLocks noGrp="1"/>
          </p:cNvSpPr>
          <p:nvPr>
            <p:ph idx="1"/>
          </p:nvPr>
        </p:nvSpPr>
        <p:spPr/>
        <p:txBody>
          <a:bodyPr>
            <a:normAutofit fontScale="92500"/>
          </a:bodyPr>
          <a:lstStyle/>
          <a:p>
            <a:r>
              <a:rPr lang="en-US" dirty="0"/>
              <a:t>Both studies 1 and 2 demonstrate that the MFMF triggers peripheral processing with no differences in attitudes between strong and weak arguments - which indicates a lack of analysis of the message’s content</a:t>
            </a:r>
          </a:p>
          <a:p>
            <a:r>
              <a:rPr lang="en-US" dirty="0"/>
              <a:t>FOF is shown to trigger central route processing (differences in attitude between strong and weak arguments occur) which indicates that the message’s content is being analyzed </a:t>
            </a:r>
          </a:p>
          <a:p>
            <a:r>
              <a:rPr lang="en-US" dirty="0"/>
              <a:t>MFMF is found to be improved when rhetorical questions are introduced, such as in Study 2</a:t>
            </a:r>
          </a:p>
          <a:p>
            <a:r>
              <a:rPr lang="en-US" dirty="0"/>
              <a:t>MFMF’s effectiveness is limited when correcting misinformation because recipients of this messaging are not elaborating on the content of the messaging, in other words, they are peripherally processing the information</a:t>
            </a:r>
          </a:p>
          <a:p>
            <a:r>
              <a:rPr lang="en-US" dirty="0"/>
              <a:t>This research finds that when eliminating the myth component of the message (MFMF) and just utilizing the FOF,  the persuasiveness of the messages can be increased</a:t>
            </a:r>
          </a:p>
        </p:txBody>
      </p:sp>
      <p:pic>
        <p:nvPicPr>
          <p:cNvPr id="4" name="Picture 3">
            <a:extLst>
              <a:ext uri="{FF2B5EF4-FFF2-40B4-BE49-F238E27FC236}">
                <a16:creationId xmlns:a16="http://schemas.microsoft.com/office/drawing/2014/main" id="{5918A728-8F1F-1343-F739-3D05CF80D528}"/>
              </a:ext>
            </a:extLst>
          </p:cNvPr>
          <p:cNvPicPr>
            <a:picLocks noChangeAspect="1"/>
          </p:cNvPicPr>
          <p:nvPr/>
        </p:nvPicPr>
        <p:blipFill>
          <a:blip r:embed="rId2"/>
          <a:stretch>
            <a:fillRect/>
          </a:stretch>
        </p:blipFill>
        <p:spPr>
          <a:xfrm>
            <a:off x="9500461" y="-8877"/>
            <a:ext cx="2691519" cy="1897300"/>
          </a:xfrm>
          <a:prstGeom prst="rect">
            <a:avLst/>
          </a:prstGeom>
        </p:spPr>
      </p:pic>
    </p:spTree>
    <p:extLst>
      <p:ext uri="{BB962C8B-B14F-4D97-AF65-F5344CB8AC3E}">
        <p14:creationId xmlns:p14="http://schemas.microsoft.com/office/powerpoint/2010/main" val="35082863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Quotable">
  <a:themeElements>
    <a:clrScheme name="Quotable">
      <a:dk1>
        <a:sysClr val="windowText" lastClr="000000"/>
      </a:dk1>
      <a:lt1>
        <a:sysClr val="window" lastClr="FFFFFF"/>
      </a:lt1>
      <a:dk2>
        <a:srgbClr val="212121"/>
      </a:dk2>
      <a:lt2>
        <a:srgbClr val="636363"/>
      </a:lt2>
      <a:accent1>
        <a:srgbClr val="00C6BB"/>
      </a:accent1>
      <a:accent2>
        <a:srgbClr val="6FEBA0"/>
      </a:accent2>
      <a:accent3>
        <a:srgbClr val="B6DF5E"/>
      </a:accent3>
      <a:accent4>
        <a:srgbClr val="EFB251"/>
      </a:accent4>
      <a:accent5>
        <a:srgbClr val="EF755F"/>
      </a:accent5>
      <a:accent6>
        <a:srgbClr val="ED515C"/>
      </a:accent6>
      <a:hlink>
        <a:srgbClr val="8F8F8F"/>
      </a:hlink>
      <a:folHlink>
        <a:srgbClr val="A5A5A5"/>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6F3559E9-1A4C-49D8-94D4-F41003531C49}"/>
    </a:ext>
  </a:extLst>
</a:theme>
</file>

<file path=docProps/app.xml><?xml version="1.0" encoding="utf-8"?>
<Properties xmlns="http://schemas.openxmlformats.org/officeDocument/2006/extended-properties" xmlns:vt="http://schemas.openxmlformats.org/officeDocument/2006/docPropsVTypes">
  <Template>{0CC22DC5-2E2A-4344-9E67-36E3E26B4F56}tf10001121_mac</Template>
  <TotalTime>10376</TotalTime>
  <Words>1010</Words>
  <Application>Microsoft Macintosh PowerPoint</Application>
  <PresentationFormat>Widescreen</PresentationFormat>
  <Paragraphs>85</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American Typewriter</vt:lpstr>
      <vt:lpstr>Century Gothic</vt:lpstr>
      <vt:lpstr>Wingdings 2</vt:lpstr>
      <vt:lpstr>Quotable</vt:lpstr>
      <vt:lpstr>RESEARCH REVIEW PRESENTATION</vt:lpstr>
      <vt:lpstr>ARTICLE IN REVIEW:</vt:lpstr>
      <vt:lpstr>SUMMARY </vt:lpstr>
      <vt:lpstr>SUMMARY  </vt:lpstr>
      <vt:lpstr>STUDY 1 - METHODS </vt:lpstr>
      <vt:lpstr>STUDY 1 - METHODS</vt:lpstr>
      <vt:lpstr>STUDY 2 - METHODS</vt:lpstr>
      <vt:lpstr>STUDY 2 – METHODS </vt:lpstr>
      <vt:lpstr>CONCLUSIONS AND IMPLICATIONS</vt:lpstr>
      <vt:lpstr>CONCLUSIONS &amp; IMPLICATIONS</vt:lpstr>
      <vt:lpstr>CRITIQUES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RESEARCH REVIEW PRESENTATION</dc:title>
  <dc:creator>Monsour, Caroline</dc:creator>
  <cp:lastModifiedBy>Monsour, Caroline</cp:lastModifiedBy>
  <cp:revision>7</cp:revision>
  <dcterms:created xsi:type="dcterms:W3CDTF">2023-05-23T17:00:41Z</dcterms:created>
  <dcterms:modified xsi:type="dcterms:W3CDTF">2023-05-30T22:43:05Z</dcterms:modified>
</cp:coreProperties>
</file>