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Bree Serif"/>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015892-E582-4B88-A282-D3E81C84EE1C}">
  <a:tblStyle styleId="{69015892-E582-4B88-A282-D3E81C84EE1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font" Target="fonts/BreeSerif-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7e372382d0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7e372382d0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7e372382d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7e372382d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7e372382d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7e372382d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8638a7b258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8638a7b258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638a7b258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638a7b258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638a7b258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638a7b258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8638a7b258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8638a7b258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7e372382d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7e372382d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87e56399b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87e56399b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87e56399b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87e56399b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7e372382d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7e372382d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8638a7b25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8638a7b25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7e372382d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7e372382d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7e372382d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7e372382d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7e372382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7e372382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7e372382d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7e372382d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7e372382d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7e372382d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7e372382d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7e372382d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7e372382d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7e372382d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blog.hootsuite.com/instagram-demographics/"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canva.com/design/DAFRh4GquxU/3OnKwNHGjvUYPFp_TXgwkg/watch?utm_content=DAFRh4GquxU&amp;utm_campaign=designshare&amp;utm_medium=link&amp;utm_source=publishshareli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1" Type="http://schemas.openxmlformats.org/officeDocument/2006/relationships/hyperlink" Target="https://www.hellofresh.com/plans" TargetMode="External"/><Relationship Id="rId10" Type="http://schemas.openxmlformats.org/officeDocument/2006/relationships/hyperlink" Target="https://www.brandunited.com/article/direct-mail-millennials-vs-generation-z/" TargetMode="External"/><Relationship Id="rId13" Type="http://schemas.openxmlformats.org/officeDocument/2006/relationships/hyperlink" Target="https://www.caylor-solutions.com/social-media-trends-2022/" TargetMode="External"/><Relationship Id="rId12" Type="http://schemas.openxmlformats.org/officeDocument/2006/relationships/hyperlink" Target="https://blog.hootsuite.com/what-is-tiktok/"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hyperlink" Target="https://iide.co/case-studies/swot-analysis-of-hellofresh/" TargetMode="External"/><Relationship Id="rId9" Type="http://schemas.openxmlformats.org/officeDocument/2006/relationships/hyperlink" Target="https://www.business.com/articles/nicholas-brown-generation-z-and-the-future-of-print-marketing/" TargetMode="External"/><Relationship Id="rId15" Type="http://schemas.openxmlformats.org/officeDocument/2006/relationships/hyperlink" Target="https://www.businessofapps.com/marketplace/tiktok/research/tiktok-ads-cost/" TargetMode="External"/><Relationship Id="rId14" Type="http://schemas.openxmlformats.org/officeDocument/2006/relationships/hyperlink" Target="https://www.webfx.com/social-media/pricing/how-much-does-it-cost-to-advertise-on-instagram/" TargetMode="External"/><Relationship Id="rId16" Type="http://schemas.openxmlformats.org/officeDocument/2006/relationships/hyperlink" Target="https://www.postgrid.com/direct-mail-marketing-costs/" TargetMode="External"/><Relationship Id="rId5" Type="http://schemas.openxmlformats.org/officeDocument/2006/relationships/hyperlink" Target="https://www.bstrategyinsights.com/hellofresh-swot-analysis/" TargetMode="External"/><Relationship Id="rId6" Type="http://schemas.openxmlformats.org/officeDocument/2006/relationships/hyperlink" Target="https://www.extole.com/blog/how-hellofresh-marketing-strategy-made-them-the-top-us-meal-kit/" TargetMode="External"/><Relationship Id="rId7" Type="http://schemas.openxmlformats.org/officeDocument/2006/relationships/hyperlink" Target="https://seekingalpha.com/article/4511808-hellofresh-the-meal-kit-company-that-delivers" TargetMode="External"/><Relationship Id="rId8" Type="http://schemas.openxmlformats.org/officeDocument/2006/relationships/hyperlink" Target="https://boersengefluester.de/wp-content/uploads/assets/annuals/2015/A1614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881375" y="3908525"/>
            <a:ext cx="2782200" cy="1046700"/>
          </a:xfrm>
          <a:prstGeom prst="rect">
            <a:avLst/>
          </a:prstGeom>
          <a:noFill/>
          <a:ln cap="flat" cmpd="sng" w="38100">
            <a:solidFill>
              <a:srgbClr val="93C47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Project Director: Ella</a:t>
            </a:r>
            <a:endParaRPr>
              <a:latin typeface="Bree Serif"/>
              <a:ea typeface="Bree Serif"/>
              <a:cs typeface="Bree Serif"/>
              <a:sym typeface="Bree Serif"/>
            </a:endParaRPr>
          </a:p>
          <a:p>
            <a:pPr indent="0" lvl="0" marL="0" rtl="0" algn="ctr">
              <a:spcBef>
                <a:spcPts val="0"/>
              </a:spcBef>
              <a:spcAft>
                <a:spcPts val="0"/>
              </a:spcAft>
              <a:buNone/>
            </a:pPr>
            <a:r>
              <a:rPr lang="en">
                <a:latin typeface="Bree Serif"/>
                <a:ea typeface="Bree Serif"/>
                <a:cs typeface="Bree Serif"/>
                <a:sym typeface="Bree Serif"/>
              </a:rPr>
              <a:t>Account Director: Amina </a:t>
            </a:r>
            <a:endParaRPr>
              <a:latin typeface="Bree Serif"/>
              <a:ea typeface="Bree Serif"/>
              <a:cs typeface="Bree Serif"/>
              <a:sym typeface="Bree Serif"/>
            </a:endParaRPr>
          </a:p>
          <a:p>
            <a:pPr indent="0" lvl="0" marL="0" rtl="0" algn="ctr">
              <a:spcBef>
                <a:spcPts val="0"/>
              </a:spcBef>
              <a:spcAft>
                <a:spcPts val="0"/>
              </a:spcAft>
              <a:buNone/>
            </a:pPr>
            <a:r>
              <a:rPr lang="en">
                <a:latin typeface="Bree Serif"/>
                <a:ea typeface="Bree Serif"/>
                <a:cs typeface="Bree Serif"/>
                <a:sym typeface="Bree Serif"/>
              </a:rPr>
              <a:t>Media Director: Kiersten </a:t>
            </a:r>
            <a:endParaRPr>
              <a:latin typeface="Bree Serif"/>
              <a:ea typeface="Bree Serif"/>
              <a:cs typeface="Bree Serif"/>
              <a:sym typeface="Bree Serif"/>
            </a:endParaRPr>
          </a:p>
          <a:p>
            <a:pPr indent="0" lvl="0" marL="0" rtl="0" algn="ctr">
              <a:spcBef>
                <a:spcPts val="0"/>
              </a:spcBef>
              <a:spcAft>
                <a:spcPts val="0"/>
              </a:spcAft>
              <a:buNone/>
            </a:pPr>
            <a:r>
              <a:rPr lang="en">
                <a:latin typeface="Bree Serif"/>
                <a:ea typeface="Bree Serif"/>
                <a:cs typeface="Bree Serif"/>
                <a:sym typeface="Bree Serif"/>
              </a:rPr>
              <a:t>Creative Director: Caroline </a:t>
            </a:r>
            <a:endParaRPr>
              <a:latin typeface="Bree Serif"/>
              <a:ea typeface="Bree Serif"/>
              <a:cs typeface="Bree Serif"/>
              <a:sym typeface="Bree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9F6"/>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0" y="304025"/>
            <a:ext cx="47091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Personas</a:t>
            </a:r>
            <a:endParaRPr sz="2700">
              <a:solidFill>
                <a:schemeClr val="dk2"/>
              </a:solidFill>
              <a:latin typeface="Bree Serif"/>
              <a:ea typeface="Bree Serif"/>
              <a:cs typeface="Bree Serif"/>
              <a:sym typeface="Bree Serif"/>
            </a:endParaRPr>
          </a:p>
        </p:txBody>
      </p:sp>
      <p:sp>
        <p:nvSpPr>
          <p:cNvPr id="122" name="Google Shape;122;p22"/>
          <p:cNvSpPr txBox="1"/>
          <p:nvPr/>
        </p:nvSpPr>
        <p:spPr>
          <a:xfrm>
            <a:off x="242700" y="1411425"/>
            <a:ext cx="4329300" cy="3336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chemeClr val="dk2"/>
                </a:solidFill>
                <a:latin typeface="Bree Serif"/>
                <a:ea typeface="Bree Serif"/>
                <a:cs typeface="Bree Serif"/>
                <a:sym typeface="Bree Serif"/>
              </a:rPr>
              <a:t>Karla is a freshman who lives off campus and did not sign up for a dining hall plan. As it is her first year living on her own, she has very little experience cooking, often making ramen noodles or frozen pizza as she’s intimidated by the grocery store and doesn’t know where to start. Hello Fresh would provide her with the right means to introduce her to cooking with step by step instructions and pre-measured ingredients for her to make quality meals without the hassle and stress of grocery shopping.</a:t>
            </a:r>
            <a:endParaRPr sz="2200">
              <a:solidFill>
                <a:schemeClr val="dk2"/>
              </a:solidFill>
              <a:latin typeface="Bree Serif"/>
              <a:ea typeface="Bree Serif"/>
              <a:cs typeface="Bree Serif"/>
              <a:sym typeface="Bree Serif"/>
            </a:endParaRPr>
          </a:p>
        </p:txBody>
      </p:sp>
      <p:pic>
        <p:nvPicPr>
          <p:cNvPr id="123" name="Google Shape;123;p22"/>
          <p:cNvPicPr preferRelativeResize="0"/>
          <p:nvPr/>
        </p:nvPicPr>
        <p:blipFill>
          <a:blip r:embed="rId3">
            <a:alphaModFix/>
          </a:blip>
          <a:stretch>
            <a:fillRect/>
          </a:stretch>
        </p:blipFill>
        <p:spPr>
          <a:xfrm>
            <a:off x="4768225" y="1346675"/>
            <a:ext cx="4267200" cy="28420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9F6"/>
        </a:solid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0" y="304025"/>
            <a:ext cx="47091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Personas</a:t>
            </a:r>
            <a:endParaRPr sz="2700">
              <a:solidFill>
                <a:schemeClr val="dk2"/>
              </a:solidFill>
              <a:latin typeface="Bree Serif"/>
              <a:ea typeface="Bree Serif"/>
              <a:cs typeface="Bree Serif"/>
              <a:sym typeface="Bree Serif"/>
            </a:endParaRPr>
          </a:p>
        </p:txBody>
      </p:sp>
      <p:sp>
        <p:nvSpPr>
          <p:cNvPr id="129" name="Google Shape;129;p23"/>
          <p:cNvSpPr txBox="1"/>
          <p:nvPr/>
        </p:nvSpPr>
        <p:spPr>
          <a:xfrm>
            <a:off x="298475" y="1777850"/>
            <a:ext cx="4329300" cy="2203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chemeClr val="dk2"/>
                </a:solidFill>
                <a:latin typeface="Bree Serif"/>
                <a:ea typeface="Bree Serif"/>
                <a:cs typeface="Bree Serif"/>
                <a:sym typeface="Bree Serif"/>
              </a:rPr>
              <a:t>Max is a student-athlete who prioritizes health but struggles to find the time to make healthy meals every week with his  hectic athletic and school schedules. HelloFresh would provide him with both quick and healthy meals to accommodate his lifestyle. </a:t>
            </a:r>
            <a:endParaRPr sz="1500">
              <a:solidFill>
                <a:schemeClr val="dk2"/>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sz="1500">
              <a:solidFill>
                <a:schemeClr val="dk2"/>
              </a:solidFill>
              <a:latin typeface="Bree Serif"/>
              <a:ea typeface="Bree Serif"/>
              <a:cs typeface="Bree Serif"/>
              <a:sym typeface="Bree Serif"/>
            </a:endParaRPr>
          </a:p>
        </p:txBody>
      </p:sp>
      <p:pic>
        <p:nvPicPr>
          <p:cNvPr id="130" name="Google Shape;130;p23"/>
          <p:cNvPicPr preferRelativeResize="0"/>
          <p:nvPr/>
        </p:nvPicPr>
        <p:blipFill>
          <a:blip r:embed="rId3">
            <a:alphaModFix/>
          </a:blip>
          <a:stretch>
            <a:fillRect/>
          </a:stretch>
        </p:blipFill>
        <p:spPr>
          <a:xfrm>
            <a:off x="5143400" y="800700"/>
            <a:ext cx="3712499" cy="3712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2100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220">
                <a:solidFill>
                  <a:schemeClr val="dk2"/>
                </a:solidFill>
                <a:latin typeface="Bree Serif"/>
                <a:ea typeface="Bree Serif"/>
                <a:cs typeface="Bree Serif"/>
                <a:sym typeface="Bree Serif"/>
              </a:rPr>
              <a:t>Media Planning</a:t>
            </a:r>
            <a:endParaRPr sz="4220">
              <a:solidFill>
                <a:schemeClr val="dk2"/>
              </a:solidFill>
              <a:latin typeface="Bree Serif"/>
              <a:ea typeface="Bree Serif"/>
              <a:cs typeface="Bree Serif"/>
              <a:sym typeface="Bree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9F6"/>
        </a:solidFill>
      </p:bgPr>
    </p:bg>
    <p:spTree>
      <p:nvGrpSpPr>
        <p:cNvPr id="139" name="Shape 139"/>
        <p:cNvGrpSpPr/>
        <p:nvPr/>
      </p:nvGrpSpPr>
      <p:grpSpPr>
        <a:xfrm>
          <a:off x="0" y="0"/>
          <a:ext cx="0" cy="0"/>
          <a:chOff x="0" y="0"/>
          <a:chExt cx="0" cy="0"/>
        </a:xfrm>
      </p:grpSpPr>
      <p:sp>
        <p:nvSpPr>
          <p:cNvPr id="140" name="Google Shape;140;p25"/>
          <p:cNvSpPr txBox="1"/>
          <p:nvPr>
            <p:ph type="title"/>
          </p:nvPr>
        </p:nvSpPr>
        <p:spPr>
          <a:xfrm>
            <a:off x="0" y="304025"/>
            <a:ext cx="47091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Media Planning-Traditional</a:t>
            </a:r>
            <a:endParaRPr sz="2700">
              <a:solidFill>
                <a:schemeClr val="dk2"/>
              </a:solidFill>
              <a:latin typeface="Bree Serif"/>
              <a:ea typeface="Bree Serif"/>
              <a:cs typeface="Bree Serif"/>
              <a:sym typeface="Bree Serif"/>
            </a:endParaRPr>
          </a:p>
        </p:txBody>
      </p:sp>
      <p:sp>
        <p:nvSpPr>
          <p:cNvPr id="141" name="Google Shape;141;p25"/>
          <p:cNvSpPr txBox="1"/>
          <p:nvPr/>
        </p:nvSpPr>
        <p:spPr>
          <a:xfrm>
            <a:off x="587675" y="1020200"/>
            <a:ext cx="4121400" cy="4142100"/>
          </a:xfrm>
          <a:prstGeom prst="rect">
            <a:avLst/>
          </a:prstGeom>
          <a:noFill/>
          <a:ln cap="flat" cmpd="sng" w="38100">
            <a:solidFill>
              <a:srgbClr val="9ECE1A"/>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Mail</a:t>
            </a:r>
            <a:endParaRPr sz="1600">
              <a:solidFill>
                <a:schemeClr val="dk1"/>
              </a:solidFill>
              <a:latin typeface="Bree Serif"/>
              <a:ea typeface="Bree Serif"/>
              <a:cs typeface="Bree Serif"/>
              <a:sym typeface="Bree Serif"/>
            </a:endParaRPr>
          </a:p>
          <a:p>
            <a:pPr indent="-330200" lvl="1" marL="9144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Research shows Gen Z finds traditional mail to be a refreshing break from always-on digital ads, a welcome form of nostalgia, and a more personal advertising experience.</a:t>
            </a:r>
            <a:endParaRPr sz="1600">
              <a:solidFill>
                <a:schemeClr val="dk1"/>
              </a:solidFill>
              <a:latin typeface="Bree Serif"/>
              <a:ea typeface="Bree Serif"/>
              <a:cs typeface="Bree Serif"/>
              <a:sym typeface="Bree Serif"/>
            </a:endParaRPr>
          </a:p>
          <a:p>
            <a:pPr indent="-330200" lvl="0" marL="4572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Flyers </a:t>
            </a:r>
            <a:endParaRPr sz="1600">
              <a:solidFill>
                <a:schemeClr val="dk1"/>
              </a:solidFill>
              <a:latin typeface="Bree Serif"/>
              <a:ea typeface="Bree Serif"/>
              <a:cs typeface="Bree Serif"/>
              <a:sym typeface="Bree Serif"/>
            </a:endParaRPr>
          </a:p>
          <a:p>
            <a:pPr indent="-330200" lvl="1" marL="9144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Will include information about the company and prove a QR code for first timers.</a:t>
            </a:r>
            <a:endParaRPr sz="1600">
              <a:solidFill>
                <a:schemeClr val="dk1"/>
              </a:solidFill>
              <a:latin typeface="Bree Serif"/>
              <a:ea typeface="Bree Serif"/>
              <a:cs typeface="Bree Serif"/>
              <a:sym typeface="Bree Serif"/>
            </a:endParaRPr>
          </a:p>
          <a:p>
            <a:pPr indent="0" lvl="0" marL="1371600" rtl="0" algn="l">
              <a:lnSpc>
                <a:spcPct val="115000"/>
              </a:lnSpc>
              <a:spcBef>
                <a:spcPts val="0"/>
              </a:spcBef>
              <a:spcAft>
                <a:spcPts val="0"/>
              </a:spcAft>
              <a:buNone/>
            </a:pPr>
            <a:r>
              <a:rPr lang="en" sz="1100">
                <a:solidFill>
                  <a:schemeClr val="dk1"/>
                </a:solidFill>
                <a:latin typeface="Bree Serif"/>
                <a:ea typeface="Bree Serif"/>
                <a:cs typeface="Bree Serif"/>
                <a:sym typeface="Bree Serif"/>
              </a:rPr>
              <a:t>*HelloFresh currently offers 65% off on your first box and free shipping</a:t>
            </a:r>
            <a:endParaRPr sz="1600">
              <a:solidFill>
                <a:schemeClr val="dk1"/>
              </a:solidFill>
              <a:latin typeface="Bree Serif"/>
              <a:ea typeface="Bree Serif"/>
              <a:cs typeface="Bree Serif"/>
              <a:sym typeface="Bree Serif"/>
            </a:endParaRPr>
          </a:p>
          <a:p>
            <a:pPr indent="0" lvl="0" marL="914400" rtl="0" algn="l">
              <a:lnSpc>
                <a:spcPct val="115000"/>
              </a:lnSpc>
              <a:spcBef>
                <a:spcPts val="0"/>
              </a:spcBef>
              <a:spcAft>
                <a:spcPts val="0"/>
              </a:spcAft>
              <a:buNone/>
            </a:pPr>
            <a:r>
              <a:t/>
            </a:r>
            <a:endParaRPr sz="1600">
              <a:solidFill>
                <a:schemeClr val="dk1"/>
              </a:solidFill>
              <a:highlight>
                <a:srgbClr val="FFFFFF"/>
              </a:highlight>
              <a:latin typeface="Bree Serif"/>
              <a:ea typeface="Bree Serif"/>
              <a:cs typeface="Bree Serif"/>
              <a:sym typeface="Bree Serif"/>
            </a:endParaRPr>
          </a:p>
          <a:p>
            <a:pPr indent="0" lvl="0" marL="457200" rtl="0" algn="l">
              <a:lnSpc>
                <a:spcPct val="115000"/>
              </a:lnSpc>
              <a:spcBef>
                <a:spcPts val="0"/>
              </a:spcBef>
              <a:spcAft>
                <a:spcPts val="0"/>
              </a:spcAft>
              <a:buNone/>
            </a:pPr>
            <a:r>
              <a:t/>
            </a:r>
            <a:endParaRPr sz="1100">
              <a:solidFill>
                <a:schemeClr val="dk1"/>
              </a:solidFill>
            </a:endParaRPr>
          </a:p>
        </p:txBody>
      </p:sp>
      <p:pic>
        <p:nvPicPr>
          <p:cNvPr id="142" name="Google Shape;142;p25"/>
          <p:cNvPicPr preferRelativeResize="0"/>
          <p:nvPr/>
        </p:nvPicPr>
        <p:blipFill>
          <a:blip r:embed="rId3">
            <a:alphaModFix/>
          </a:blip>
          <a:stretch>
            <a:fillRect/>
          </a:stretch>
        </p:blipFill>
        <p:spPr>
          <a:xfrm>
            <a:off x="5319925" y="-775"/>
            <a:ext cx="3824075"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9F6"/>
        </a:solidFill>
      </p:bgPr>
    </p:bg>
    <p:spTree>
      <p:nvGrpSpPr>
        <p:cNvPr id="146" name="Shape 146"/>
        <p:cNvGrpSpPr/>
        <p:nvPr/>
      </p:nvGrpSpPr>
      <p:grpSpPr>
        <a:xfrm>
          <a:off x="0" y="0"/>
          <a:ext cx="0" cy="0"/>
          <a:chOff x="0" y="0"/>
          <a:chExt cx="0" cy="0"/>
        </a:xfrm>
      </p:grpSpPr>
      <p:sp>
        <p:nvSpPr>
          <p:cNvPr id="147" name="Google Shape;147;p26"/>
          <p:cNvSpPr txBox="1"/>
          <p:nvPr>
            <p:ph type="title"/>
          </p:nvPr>
        </p:nvSpPr>
        <p:spPr>
          <a:xfrm>
            <a:off x="0" y="304025"/>
            <a:ext cx="47091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Media Planning-Digital</a:t>
            </a:r>
            <a:endParaRPr sz="2700">
              <a:solidFill>
                <a:schemeClr val="dk2"/>
              </a:solidFill>
              <a:latin typeface="Bree Serif"/>
              <a:ea typeface="Bree Serif"/>
              <a:cs typeface="Bree Serif"/>
              <a:sym typeface="Bree Serif"/>
            </a:endParaRPr>
          </a:p>
        </p:txBody>
      </p:sp>
      <p:sp>
        <p:nvSpPr>
          <p:cNvPr id="148" name="Google Shape;148;p26"/>
          <p:cNvSpPr txBox="1"/>
          <p:nvPr/>
        </p:nvSpPr>
        <p:spPr>
          <a:xfrm>
            <a:off x="170025" y="1562175"/>
            <a:ext cx="4539000" cy="3469500"/>
          </a:xfrm>
          <a:prstGeom prst="rect">
            <a:avLst/>
          </a:prstGeom>
          <a:noFill/>
          <a:ln cap="flat" cmpd="sng" w="38100">
            <a:solidFill>
              <a:srgbClr val="9ECE1A"/>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Tiktok</a:t>
            </a:r>
            <a:endParaRPr sz="1600">
              <a:solidFill>
                <a:schemeClr val="dk1"/>
              </a:solidFill>
              <a:latin typeface="Bree Serif"/>
              <a:ea typeface="Bree Serif"/>
              <a:cs typeface="Bree Serif"/>
              <a:sym typeface="Bree Serif"/>
            </a:endParaRPr>
          </a:p>
          <a:p>
            <a:pPr indent="-330200" lvl="1" marL="914400" rtl="0" algn="l">
              <a:lnSpc>
                <a:spcPct val="115000"/>
              </a:lnSpc>
              <a:spcBef>
                <a:spcPts val="0"/>
              </a:spcBef>
              <a:spcAft>
                <a:spcPts val="0"/>
              </a:spcAft>
              <a:buClr>
                <a:schemeClr val="dk1"/>
              </a:buClr>
              <a:buSzPts val="1600"/>
              <a:buFont typeface="Bree Serif"/>
              <a:buChar char="○"/>
            </a:pPr>
            <a:r>
              <a:rPr lang="en" sz="1600">
                <a:solidFill>
                  <a:srgbClr val="012A3A"/>
                </a:solidFill>
                <a:latin typeface="Bree Serif"/>
                <a:ea typeface="Bree Serif"/>
                <a:cs typeface="Bree Serif"/>
                <a:sym typeface="Bree Serif"/>
              </a:rPr>
              <a:t>The majority of the TikTok audience is Gen Z, with 42% of the audience aged 18 to 24 years old.</a:t>
            </a:r>
            <a:endParaRPr sz="1600">
              <a:solidFill>
                <a:srgbClr val="012A3A"/>
              </a:solidFill>
              <a:latin typeface="Bree Serif"/>
              <a:ea typeface="Bree Serif"/>
              <a:cs typeface="Bree Serif"/>
              <a:sym typeface="Bree Serif"/>
            </a:endParaRPr>
          </a:p>
          <a:p>
            <a:pPr indent="0" lvl="0" marL="914400" rtl="0" algn="l">
              <a:lnSpc>
                <a:spcPct val="115000"/>
              </a:lnSpc>
              <a:spcBef>
                <a:spcPts val="0"/>
              </a:spcBef>
              <a:spcAft>
                <a:spcPts val="0"/>
              </a:spcAft>
              <a:buNone/>
            </a:pPr>
            <a:r>
              <a:t/>
            </a:r>
            <a:endParaRPr sz="1600">
              <a:solidFill>
                <a:srgbClr val="012A3A"/>
              </a:solidFill>
              <a:latin typeface="Bree Serif"/>
              <a:ea typeface="Bree Serif"/>
              <a:cs typeface="Bree Serif"/>
              <a:sym typeface="Bree Serif"/>
            </a:endParaRPr>
          </a:p>
          <a:p>
            <a:pPr indent="-330200" lvl="0" marL="457200" rtl="0" algn="l">
              <a:lnSpc>
                <a:spcPct val="115000"/>
              </a:lnSpc>
              <a:spcBef>
                <a:spcPts val="0"/>
              </a:spcBef>
              <a:spcAft>
                <a:spcPts val="0"/>
              </a:spcAft>
              <a:buClr>
                <a:srgbClr val="012A3A"/>
              </a:buClr>
              <a:buSzPts val="1600"/>
              <a:buFont typeface="Bree Serif"/>
              <a:buChar char="●"/>
            </a:pPr>
            <a:r>
              <a:rPr lang="en" sz="1600">
                <a:solidFill>
                  <a:srgbClr val="012A3A"/>
                </a:solidFill>
                <a:latin typeface="Bree Serif"/>
                <a:ea typeface="Bree Serif"/>
                <a:cs typeface="Bree Serif"/>
                <a:sym typeface="Bree Serif"/>
              </a:rPr>
              <a:t>Instagram</a:t>
            </a:r>
            <a:endParaRPr sz="1600">
              <a:solidFill>
                <a:srgbClr val="012A3A"/>
              </a:solidFill>
              <a:latin typeface="Bree Serif"/>
              <a:ea typeface="Bree Serif"/>
              <a:cs typeface="Bree Serif"/>
              <a:sym typeface="Bree Serif"/>
            </a:endParaRPr>
          </a:p>
          <a:p>
            <a:pPr indent="-330200" lvl="1" marL="914400" rtl="0" algn="l">
              <a:lnSpc>
                <a:spcPct val="115000"/>
              </a:lnSpc>
              <a:spcBef>
                <a:spcPts val="0"/>
              </a:spcBef>
              <a:spcAft>
                <a:spcPts val="0"/>
              </a:spcAft>
              <a:buClr>
                <a:srgbClr val="012A3A"/>
              </a:buClr>
              <a:buSzPts val="1600"/>
              <a:buFont typeface="Bree Serif"/>
              <a:buChar char="○"/>
            </a:pPr>
            <a:r>
              <a:rPr lang="en" sz="1600">
                <a:solidFill>
                  <a:srgbClr val="012A3A"/>
                </a:solidFill>
                <a:uFill>
                  <a:noFill/>
                </a:uFill>
                <a:latin typeface="Bree Serif"/>
                <a:ea typeface="Bree Serif"/>
                <a:cs typeface="Bree Serif"/>
                <a:sym typeface="Bree Serif"/>
                <a:hlinkClick r:id="rId3">
                  <a:extLst>
                    <a:ext uri="{A12FA001-AC4F-418D-AE19-62706E023703}">
                      <ahyp:hlinkClr val="tx"/>
                    </a:ext>
                  </a:extLst>
                </a:hlinkClick>
              </a:rPr>
              <a:t>Instagram still dominates</a:t>
            </a:r>
            <a:r>
              <a:rPr lang="en" sz="1600">
                <a:solidFill>
                  <a:srgbClr val="012A3A"/>
                </a:solidFill>
                <a:latin typeface="Bree Serif"/>
                <a:ea typeface="Bree Serif"/>
                <a:cs typeface="Bree Serif"/>
                <a:sym typeface="Bree Serif"/>
              </a:rPr>
              <a:t> the 18-34 crowd with it representing 61 percent of its user base.</a:t>
            </a:r>
            <a:endParaRPr sz="1600">
              <a:solidFill>
                <a:srgbClr val="012A3A"/>
              </a:solidFill>
              <a:latin typeface="Bree Serif"/>
              <a:ea typeface="Bree Serif"/>
              <a:cs typeface="Bree Serif"/>
              <a:sym typeface="Bree Serif"/>
            </a:endParaRPr>
          </a:p>
          <a:p>
            <a:pPr indent="0" lvl="0" marL="0" rtl="0" algn="l">
              <a:lnSpc>
                <a:spcPct val="115000"/>
              </a:lnSpc>
              <a:spcBef>
                <a:spcPts val="0"/>
              </a:spcBef>
              <a:spcAft>
                <a:spcPts val="0"/>
              </a:spcAft>
              <a:buNone/>
            </a:pPr>
            <a:r>
              <a:t/>
            </a:r>
            <a:endParaRPr sz="1600">
              <a:solidFill>
                <a:srgbClr val="012A3A"/>
              </a:solidFill>
              <a:highlight>
                <a:srgbClr val="FFFFFF"/>
              </a:highlight>
              <a:latin typeface="Bree Serif"/>
              <a:ea typeface="Bree Serif"/>
              <a:cs typeface="Bree Serif"/>
              <a:sym typeface="Bree Serif"/>
            </a:endParaRPr>
          </a:p>
          <a:p>
            <a:pPr indent="0" lvl="0" marL="914400" rtl="0" algn="l">
              <a:lnSpc>
                <a:spcPct val="115000"/>
              </a:lnSpc>
              <a:spcBef>
                <a:spcPts val="0"/>
              </a:spcBef>
              <a:spcAft>
                <a:spcPts val="0"/>
              </a:spcAft>
              <a:buNone/>
            </a:pPr>
            <a:r>
              <a:t/>
            </a:r>
            <a:endParaRPr sz="1600">
              <a:solidFill>
                <a:schemeClr val="dk1"/>
              </a:solidFill>
              <a:highlight>
                <a:srgbClr val="FFFFFF"/>
              </a:highlight>
              <a:latin typeface="Bree Serif"/>
              <a:ea typeface="Bree Serif"/>
              <a:cs typeface="Bree Serif"/>
              <a:sym typeface="Bree Serif"/>
            </a:endParaRPr>
          </a:p>
          <a:p>
            <a:pPr indent="0" lvl="0" marL="457200" rtl="0" algn="l">
              <a:lnSpc>
                <a:spcPct val="115000"/>
              </a:lnSpc>
              <a:spcBef>
                <a:spcPts val="0"/>
              </a:spcBef>
              <a:spcAft>
                <a:spcPts val="0"/>
              </a:spcAft>
              <a:buNone/>
            </a:pPr>
            <a:r>
              <a:t/>
            </a:r>
            <a:endParaRPr sz="1100">
              <a:solidFill>
                <a:schemeClr val="dk1"/>
              </a:solidFill>
            </a:endParaRPr>
          </a:p>
        </p:txBody>
      </p:sp>
      <p:pic>
        <p:nvPicPr>
          <p:cNvPr id="149" name="Google Shape;149;p26"/>
          <p:cNvPicPr preferRelativeResize="0"/>
          <p:nvPr/>
        </p:nvPicPr>
        <p:blipFill>
          <a:blip r:embed="rId4">
            <a:alphaModFix/>
          </a:blip>
          <a:stretch>
            <a:fillRect/>
          </a:stretch>
        </p:blipFill>
        <p:spPr>
          <a:xfrm>
            <a:off x="5319925" y="-775"/>
            <a:ext cx="382407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Bree Serif"/>
                <a:ea typeface="Bree Serif"/>
                <a:cs typeface="Bree Serif"/>
                <a:sym typeface="Bree Serif"/>
              </a:rPr>
              <a:t>Budget Allocation </a:t>
            </a:r>
            <a:endParaRPr>
              <a:latin typeface="Bree Serif"/>
              <a:ea typeface="Bree Serif"/>
              <a:cs typeface="Bree Serif"/>
              <a:sym typeface="Bree Serif"/>
            </a:endParaRPr>
          </a:p>
        </p:txBody>
      </p:sp>
      <p:pic>
        <p:nvPicPr>
          <p:cNvPr id="155" name="Google Shape;155;p27"/>
          <p:cNvPicPr preferRelativeResize="0"/>
          <p:nvPr/>
        </p:nvPicPr>
        <p:blipFill>
          <a:blip r:embed="rId3">
            <a:alphaModFix/>
          </a:blip>
          <a:stretch>
            <a:fillRect/>
          </a:stretch>
        </p:blipFill>
        <p:spPr>
          <a:xfrm>
            <a:off x="3737675" y="1223250"/>
            <a:ext cx="5094633" cy="3820975"/>
          </a:xfrm>
          <a:prstGeom prst="rect">
            <a:avLst/>
          </a:prstGeom>
          <a:noFill/>
          <a:ln>
            <a:noFill/>
          </a:ln>
        </p:spPr>
      </p:pic>
      <p:sp>
        <p:nvSpPr>
          <p:cNvPr id="156" name="Google Shape;156;p27"/>
          <p:cNvSpPr txBox="1"/>
          <p:nvPr/>
        </p:nvSpPr>
        <p:spPr>
          <a:xfrm>
            <a:off x="425075" y="1328375"/>
            <a:ext cx="3312600" cy="31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Bree Serif"/>
                <a:ea typeface="Bree Serif"/>
                <a:cs typeface="Bree Serif"/>
                <a:sym typeface="Bree Serif"/>
              </a:rPr>
              <a:t>Larger push for digital media since it will lead to more visits to the website. </a:t>
            </a:r>
            <a:endParaRPr>
              <a:solidFill>
                <a:schemeClr val="dk1"/>
              </a:solidFill>
              <a:latin typeface="Bree Serif"/>
              <a:ea typeface="Bree Serif"/>
              <a:cs typeface="Bree Serif"/>
              <a:sym typeface="Bree Serif"/>
            </a:endParaRPr>
          </a:p>
          <a:p>
            <a:pPr indent="0" lvl="0" marL="0" rtl="0" algn="l">
              <a:lnSpc>
                <a:spcPct val="115000"/>
              </a:lnSpc>
              <a:spcBef>
                <a:spcPts val="0"/>
              </a:spcBef>
              <a:spcAft>
                <a:spcPts val="0"/>
              </a:spcAft>
              <a:buNone/>
            </a:pPr>
            <a:r>
              <a:t/>
            </a:r>
            <a:endParaRPr>
              <a:solidFill>
                <a:schemeClr val="dk1"/>
              </a:solidFill>
              <a:latin typeface="Bree Serif"/>
              <a:ea typeface="Bree Serif"/>
              <a:cs typeface="Bree Serif"/>
              <a:sym typeface="Bree Serif"/>
            </a:endParaRPr>
          </a:p>
          <a:p>
            <a:pPr indent="0" lvl="0" marL="0" rtl="0" algn="l">
              <a:lnSpc>
                <a:spcPct val="115000"/>
              </a:lnSpc>
              <a:spcBef>
                <a:spcPts val="0"/>
              </a:spcBef>
              <a:spcAft>
                <a:spcPts val="0"/>
              </a:spcAft>
              <a:buNone/>
            </a:pPr>
            <a:r>
              <a:rPr lang="en">
                <a:solidFill>
                  <a:schemeClr val="dk1"/>
                </a:solidFill>
                <a:latin typeface="Bree Serif"/>
                <a:ea typeface="Bree Serif"/>
                <a:cs typeface="Bree Serif"/>
                <a:sym typeface="Bree Serif"/>
              </a:rPr>
              <a:t>TikTok costs more than </a:t>
            </a:r>
            <a:r>
              <a:rPr lang="en">
                <a:solidFill>
                  <a:schemeClr val="dk1"/>
                </a:solidFill>
                <a:latin typeface="Bree Serif"/>
                <a:ea typeface="Bree Serif"/>
                <a:cs typeface="Bree Serif"/>
                <a:sym typeface="Bree Serif"/>
              </a:rPr>
              <a:t>Instagram</a:t>
            </a:r>
            <a:r>
              <a:rPr lang="en">
                <a:solidFill>
                  <a:schemeClr val="dk1"/>
                </a:solidFill>
                <a:latin typeface="Bree Serif"/>
                <a:ea typeface="Bree Serif"/>
                <a:cs typeface="Bree Serif"/>
                <a:sym typeface="Bree Serif"/>
              </a:rPr>
              <a:t> for CPM at $10 vs $6.70 plus has a $500 so it will receive more of the budget.</a:t>
            </a:r>
            <a:endParaRPr>
              <a:solidFill>
                <a:schemeClr val="dk1"/>
              </a:solidFill>
              <a:latin typeface="Bree Serif"/>
              <a:ea typeface="Bree Serif"/>
              <a:cs typeface="Bree Serif"/>
              <a:sym typeface="Bree Serif"/>
            </a:endParaRPr>
          </a:p>
          <a:p>
            <a:pPr indent="0" lvl="0" marL="0" rtl="0" algn="l">
              <a:lnSpc>
                <a:spcPct val="115000"/>
              </a:lnSpc>
              <a:spcBef>
                <a:spcPts val="0"/>
              </a:spcBef>
              <a:spcAft>
                <a:spcPts val="0"/>
              </a:spcAft>
              <a:buNone/>
            </a:pPr>
            <a:r>
              <a:t/>
            </a:r>
            <a:endParaRPr>
              <a:solidFill>
                <a:schemeClr val="dk1"/>
              </a:solidFill>
              <a:latin typeface="Bree Serif"/>
              <a:ea typeface="Bree Serif"/>
              <a:cs typeface="Bree Serif"/>
              <a:sym typeface="Bree Serif"/>
            </a:endParaRPr>
          </a:p>
          <a:p>
            <a:pPr indent="0" lvl="0" marL="0" rtl="0" algn="l">
              <a:lnSpc>
                <a:spcPct val="115000"/>
              </a:lnSpc>
              <a:spcBef>
                <a:spcPts val="0"/>
              </a:spcBef>
              <a:spcAft>
                <a:spcPts val="0"/>
              </a:spcAft>
              <a:buNone/>
            </a:pPr>
            <a:r>
              <a:rPr lang="en">
                <a:solidFill>
                  <a:schemeClr val="dk1"/>
                </a:solidFill>
                <a:latin typeface="Bree Serif"/>
                <a:ea typeface="Bree Serif"/>
                <a:cs typeface="Bree Serif"/>
                <a:sym typeface="Bree Serif"/>
              </a:rPr>
              <a:t>Direct will cost roughly $1500 per 1000 units</a:t>
            </a:r>
            <a:endParaRPr>
              <a:solidFill>
                <a:schemeClr val="dk1"/>
              </a:solidFill>
              <a:latin typeface="Bree Serif"/>
              <a:ea typeface="Bree Serif"/>
              <a:cs typeface="Bree Serif"/>
              <a:sym typeface="Bree Serif"/>
            </a:endParaRPr>
          </a:p>
          <a:p>
            <a:pPr indent="0" lvl="0" marL="0" rtl="0" algn="l">
              <a:lnSpc>
                <a:spcPct val="115000"/>
              </a:lnSpc>
              <a:spcBef>
                <a:spcPts val="0"/>
              </a:spcBef>
              <a:spcAft>
                <a:spcPts val="0"/>
              </a:spcAft>
              <a:buNone/>
            </a:pPr>
            <a:r>
              <a:t/>
            </a:r>
            <a:endParaRPr>
              <a:solidFill>
                <a:schemeClr val="dk1"/>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Flyers will cost roughly $500 per 1000 units. </a:t>
            </a:r>
            <a:endParaRPr>
              <a:solidFill>
                <a:schemeClr val="dk1"/>
              </a:solidFill>
              <a:latin typeface="Bree Serif"/>
              <a:ea typeface="Bree Serif"/>
              <a:cs typeface="Bree Serif"/>
              <a:sym typeface="Bree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Bree Serif"/>
                <a:ea typeface="Bree Serif"/>
                <a:cs typeface="Bree Serif"/>
                <a:sym typeface="Bree Serif"/>
              </a:rPr>
              <a:t>6 Month Timeline </a:t>
            </a:r>
            <a:endParaRPr>
              <a:latin typeface="Bree Serif"/>
              <a:ea typeface="Bree Serif"/>
              <a:cs typeface="Bree Serif"/>
              <a:sym typeface="Bree Serif"/>
            </a:endParaRPr>
          </a:p>
        </p:txBody>
      </p:sp>
      <p:sp>
        <p:nvSpPr>
          <p:cNvPr id="162" name="Google Shape;162;p28"/>
          <p:cNvSpPr txBox="1"/>
          <p:nvPr/>
        </p:nvSpPr>
        <p:spPr>
          <a:xfrm>
            <a:off x="478200" y="1339000"/>
            <a:ext cx="3312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endParaRPr>
          </a:p>
        </p:txBody>
      </p:sp>
      <p:pic>
        <p:nvPicPr>
          <p:cNvPr id="163" name="Google Shape;163;p28"/>
          <p:cNvPicPr preferRelativeResize="0"/>
          <p:nvPr/>
        </p:nvPicPr>
        <p:blipFill>
          <a:blip r:embed="rId3">
            <a:alphaModFix/>
          </a:blip>
          <a:stretch>
            <a:fillRect/>
          </a:stretch>
        </p:blipFill>
        <p:spPr>
          <a:xfrm>
            <a:off x="3698225" y="577400"/>
            <a:ext cx="4803425" cy="3602550"/>
          </a:xfrm>
          <a:prstGeom prst="rect">
            <a:avLst/>
          </a:prstGeom>
          <a:noFill/>
          <a:ln>
            <a:noFill/>
          </a:ln>
        </p:spPr>
      </p:pic>
      <p:sp>
        <p:nvSpPr>
          <p:cNvPr id="164" name="Google Shape;164;p28"/>
          <p:cNvSpPr txBox="1"/>
          <p:nvPr/>
        </p:nvSpPr>
        <p:spPr>
          <a:xfrm>
            <a:off x="311700" y="3369650"/>
            <a:ext cx="6556800" cy="13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0F0F0F"/>
                </a:solidFill>
                <a:latin typeface="Bree Serif"/>
                <a:ea typeface="Bree Serif"/>
                <a:cs typeface="Bree Serif"/>
                <a:sym typeface="Bree Serif"/>
              </a:rPr>
              <a:t>Sept- Tiktok/mail to get the buzz going </a:t>
            </a:r>
            <a:endParaRPr sz="1100">
              <a:solidFill>
                <a:srgbClr val="0F0F0F"/>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sz="1100">
                <a:solidFill>
                  <a:srgbClr val="0F0F0F"/>
                </a:solidFill>
                <a:latin typeface="Bree Serif"/>
                <a:ea typeface="Bree Serif"/>
                <a:cs typeface="Bree Serif"/>
                <a:sym typeface="Bree Serif"/>
              </a:rPr>
              <a:t>Oct-Tik Tok/flyers to get the promo/discount going</a:t>
            </a:r>
            <a:endParaRPr sz="1100">
              <a:solidFill>
                <a:srgbClr val="0F0F0F"/>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sz="1100">
                <a:solidFill>
                  <a:srgbClr val="0F0F0F"/>
                </a:solidFill>
                <a:latin typeface="Bree Serif"/>
                <a:ea typeface="Bree Serif"/>
                <a:cs typeface="Bree Serif"/>
                <a:sym typeface="Bree Serif"/>
              </a:rPr>
              <a:t>Nov-TikTok/Instagram (thanksgiving break) </a:t>
            </a:r>
            <a:endParaRPr sz="1100">
              <a:solidFill>
                <a:srgbClr val="0F0F0F"/>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sz="1100">
                <a:solidFill>
                  <a:srgbClr val="0F0F0F"/>
                </a:solidFill>
                <a:latin typeface="Bree Serif"/>
                <a:ea typeface="Bree Serif"/>
                <a:cs typeface="Bree Serif"/>
                <a:sym typeface="Bree Serif"/>
              </a:rPr>
              <a:t>Dec-TikTok/Instagram (winter break)</a:t>
            </a:r>
            <a:endParaRPr sz="1100">
              <a:solidFill>
                <a:srgbClr val="0F0F0F"/>
              </a:solidFill>
              <a:latin typeface="Bree Serif"/>
              <a:ea typeface="Bree Serif"/>
              <a:cs typeface="Bree Serif"/>
              <a:sym typeface="Bree Serif"/>
            </a:endParaRPr>
          </a:p>
          <a:p>
            <a:pPr indent="0" lvl="0" marL="0" rtl="0" algn="l">
              <a:lnSpc>
                <a:spcPct val="115000"/>
              </a:lnSpc>
              <a:spcBef>
                <a:spcPts val="0"/>
              </a:spcBef>
              <a:spcAft>
                <a:spcPts val="0"/>
              </a:spcAft>
              <a:buNone/>
            </a:pPr>
            <a:r>
              <a:rPr lang="en" sz="1100">
                <a:solidFill>
                  <a:srgbClr val="0F0F0F"/>
                </a:solidFill>
                <a:latin typeface="Bree Serif"/>
                <a:ea typeface="Bree Serif"/>
                <a:cs typeface="Bree Serif"/>
                <a:sym typeface="Bree Serif"/>
              </a:rPr>
              <a:t>Jan- Mail/Flyer remind them of a home cooked meals they just had at mom </a:t>
            </a:r>
            <a:endParaRPr sz="1100">
              <a:solidFill>
                <a:srgbClr val="0F0F0F"/>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sz="1100">
                <a:solidFill>
                  <a:srgbClr val="0F0F0F"/>
                </a:solidFill>
                <a:latin typeface="Bree Serif"/>
                <a:ea typeface="Bree Serif"/>
                <a:cs typeface="Bree Serif"/>
                <a:sym typeface="Bree Serif"/>
              </a:rPr>
              <a:t>Feb-TikTok/instagram (ideas for Valentine’s day)</a:t>
            </a:r>
            <a:endParaRPr>
              <a:latin typeface="Bree Serif"/>
              <a:ea typeface="Bree Serif"/>
              <a:cs typeface="Bree Serif"/>
              <a:sym typeface="Bree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2100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220">
                <a:solidFill>
                  <a:schemeClr val="dk2"/>
                </a:solidFill>
                <a:latin typeface="Bree Serif"/>
                <a:ea typeface="Bree Serif"/>
                <a:cs typeface="Bree Serif"/>
                <a:sym typeface="Bree Serif"/>
              </a:rPr>
              <a:t>Advertising Execution</a:t>
            </a:r>
            <a:endParaRPr sz="4220">
              <a:solidFill>
                <a:schemeClr val="dk2"/>
              </a:solidFill>
              <a:latin typeface="Bree Serif"/>
              <a:ea typeface="Bree Serif"/>
              <a:cs typeface="Bree Serif"/>
              <a:sym typeface="Bree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Bree Serif"/>
                <a:ea typeface="Bree Serif"/>
                <a:cs typeface="Bree Serif"/>
                <a:sym typeface="Bree Serif"/>
              </a:rPr>
              <a:t>Creative Piece #1 - FLYER (Traditional Media)</a:t>
            </a:r>
            <a:endParaRPr/>
          </a:p>
        </p:txBody>
      </p:sp>
      <p:pic>
        <p:nvPicPr>
          <p:cNvPr id="175" name="Google Shape;175;p30"/>
          <p:cNvPicPr preferRelativeResize="0"/>
          <p:nvPr/>
        </p:nvPicPr>
        <p:blipFill>
          <a:blip r:embed="rId3">
            <a:alphaModFix/>
          </a:blip>
          <a:stretch>
            <a:fillRect/>
          </a:stretch>
        </p:blipFill>
        <p:spPr>
          <a:xfrm>
            <a:off x="311700" y="1017725"/>
            <a:ext cx="4286901" cy="3991025"/>
          </a:xfrm>
          <a:prstGeom prst="rect">
            <a:avLst/>
          </a:prstGeom>
          <a:noFill/>
          <a:ln>
            <a:noFill/>
          </a:ln>
        </p:spPr>
      </p:pic>
      <p:sp>
        <p:nvSpPr>
          <p:cNvPr id="176" name="Google Shape;176;p30"/>
          <p:cNvSpPr txBox="1"/>
          <p:nvPr/>
        </p:nvSpPr>
        <p:spPr>
          <a:xfrm>
            <a:off x="5083875" y="909425"/>
            <a:ext cx="3533400" cy="380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8761D"/>
                </a:solidFill>
                <a:latin typeface="Bree Serif"/>
                <a:ea typeface="Bree Serif"/>
                <a:cs typeface="Bree Serif"/>
                <a:sym typeface="Bree Serif"/>
              </a:rPr>
              <a:t>RATIONALE:</a:t>
            </a:r>
            <a:endParaRPr>
              <a:solidFill>
                <a:srgbClr val="38761D"/>
              </a:solidFill>
              <a:latin typeface="Bree Serif"/>
              <a:ea typeface="Bree Serif"/>
              <a:cs typeface="Bree Serif"/>
              <a:sym typeface="Bree Serif"/>
            </a:endParaRPr>
          </a:p>
          <a:p>
            <a:pPr indent="0" lvl="0" marL="0" rtl="0" algn="l">
              <a:spcBef>
                <a:spcPts val="0"/>
              </a:spcBef>
              <a:spcAft>
                <a:spcPts val="0"/>
              </a:spcAft>
              <a:buNone/>
            </a:pPr>
            <a:r>
              <a:t/>
            </a:r>
            <a:endParaRPr sz="1300">
              <a:solidFill>
                <a:srgbClr val="38761D"/>
              </a:solidFill>
            </a:endParaRPr>
          </a:p>
          <a:p>
            <a:pPr indent="-311150" lvl="0" marL="457200" rtl="0" algn="l">
              <a:spcBef>
                <a:spcPts val="0"/>
              </a:spcBef>
              <a:spcAft>
                <a:spcPts val="0"/>
              </a:spcAft>
              <a:buClr>
                <a:srgbClr val="38761D"/>
              </a:buClr>
              <a:buSzPts val="1300"/>
              <a:buFont typeface="Bree Serif"/>
              <a:buChar char="●"/>
            </a:pPr>
            <a:r>
              <a:rPr lang="en" sz="1300">
                <a:solidFill>
                  <a:srgbClr val="38761D"/>
                </a:solidFill>
                <a:latin typeface="Bree Serif"/>
                <a:ea typeface="Bree Serif"/>
                <a:cs typeface="Bree Serif"/>
                <a:sym typeface="Bree Serif"/>
              </a:rPr>
              <a:t>Font, colors, and images used create an appealing and engaging presentation that will attract audience </a:t>
            </a:r>
            <a:endParaRPr sz="1300">
              <a:solidFill>
                <a:srgbClr val="38761D"/>
              </a:solidFill>
              <a:latin typeface="Bree Serif"/>
              <a:ea typeface="Bree Serif"/>
              <a:cs typeface="Bree Serif"/>
              <a:sym typeface="Bree Serif"/>
            </a:endParaRPr>
          </a:p>
          <a:p>
            <a:pPr indent="-311150" lvl="0" marL="457200" rtl="0" algn="l">
              <a:spcBef>
                <a:spcPts val="0"/>
              </a:spcBef>
              <a:spcAft>
                <a:spcPts val="0"/>
              </a:spcAft>
              <a:buClr>
                <a:srgbClr val="38761D"/>
              </a:buClr>
              <a:buSzPts val="1300"/>
              <a:buFont typeface="Bree Serif"/>
              <a:buChar char="●"/>
            </a:pPr>
            <a:r>
              <a:rPr lang="en" sz="1300">
                <a:solidFill>
                  <a:srgbClr val="38761D"/>
                </a:solidFill>
                <a:latin typeface="Bree Serif"/>
                <a:ea typeface="Bree Serif"/>
                <a:cs typeface="Bree Serif"/>
                <a:sym typeface="Bree Serif"/>
              </a:rPr>
              <a:t>Images of familiar foods will create feelings of excitement </a:t>
            </a:r>
            <a:endParaRPr sz="1300">
              <a:solidFill>
                <a:srgbClr val="38761D"/>
              </a:solidFill>
              <a:latin typeface="Bree Serif"/>
              <a:ea typeface="Bree Serif"/>
              <a:cs typeface="Bree Serif"/>
              <a:sym typeface="Bree Serif"/>
            </a:endParaRPr>
          </a:p>
          <a:p>
            <a:pPr indent="-311150" lvl="0" marL="457200" rtl="0" algn="l">
              <a:spcBef>
                <a:spcPts val="0"/>
              </a:spcBef>
              <a:spcAft>
                <a:spcPts val="0"/>
              </a:spcAft>
              <a:buClr>
                <a:srgbClr val="38761D"/>
              </a:buClr>
              <a:buSzPts val="1300"/>
              <a:buFont typeface="Bree Serif"/>
              <a:buChar char="●"/>
            </a:pPr>
            <a:r>
              <a:rPr lang="en" sz="1300">
                <a:solidFill>
                  <a:srgbClr val="38761D"/>
                </a:solidFill>
                <a:latin typeface="Bree Serif"/>
                <a:ea typeface="Bree Serif"/>
                <a:cs typeface="Bree Serif"/>
                <a:sym typeface="Bree Serif"/>
              </a:rPr>
              <a:t>Easily </a:t>
            </a:r>
            <a:r>
              <a:rPr lang="en" sz="1300">
                <a:solidFill>
                  <a:srgbClr val="38761D"/>
                </a:solidFill>
                <a:latin typeface="Bree Serif"/>
                <a:ea typeface="Bree Serif"/>
                <a:cs typeface="Bree Serif"/>
                <a:sym typeface="Bree Serif"/>
              </a:rPr>
              <a:t>accessible</a:t>
            </a:r>
            <a:r>
              <a:rPr lang="en" sz="1300">
                <a:solidFill>
                  <a:srgbClr val="38761D"/>
                </a:solidFill>
                <a:latin typeface="Bree Serif"/>
                <a:ea typeface="Bree Serif"/>
                <a:cs typeface="Bree Serif"/>
                <a:sym typeface="Bree Serif"/>
              </a:rPr>
              <a:t> QR code right on the flyer to guide audience to the website/to the 65% off offer </a:t>
            </a:r>
            <a:endParaRPr sz="1300">
              <a:solidFill>
                <a:srgbClr val="38761D"/>
              </a:solidFill>
              <a:latin typeface="Bree Serif"/>
              <a:ea typeface="Bree Serif"/>
              <a:cs typeface="Bree Serif"/>
              <a:sym typeface="Bree Serif"/>
            </a:endParaRPr>
          </a:p>
          <a:p>
            <a:pPr indent="-311150" lvl="0" marL="457200" rtl="0" algn="l">
              <a:spcBef>
                <a:spcPts val="0"/>
              </a:spcBef>
              <a:spcAft>
                <a:spcPts val="0"/>
              </a:spcAft>
              <a:buClr>
                <a:srgbClr val="38761D"/>
              </a:buClr>
              <a:buSzPts val="1300"/>
              <a:buFont typeface="Bree Serif"/>
              <a:buChar char="●"/>
            </a:pPr>
            <a:r>
              <a:rPr lang="en" sz="1300">
                <a:solidFill>
                  <a:srgbClr val="38761D"/>
                </a:solidFill>
                <a:latin typeface="Bree Serif"/>
                <a:ea typeface="Bree Serif"/>
                <a:cs typeface="Bree Serif"/>
                <a:sym typeface="Bree Serif"/>
              </a:rPr>
              <a:t>Flyers will be circulated in student centers and posted on various bulletin boards in businesses throughout the college towns/cities to reach as many students and young adults as possible </a:t>
            </a:r>
            <a:endParaRPr sz="1300">
              <a:solidFill>
                <a:srgbClr val="38761D"/>
              </a:solidFill>
              <a:latin typeface="Bree Serif"/>
              <a:ea typeface="Bree Serif"/>
              <a:cs typeface="Bree Serif"/>
              <a:sym typeface="Bree Serif"/>
            </a:endParaRPr>
          </a:p>
          <a:p>
            <a:pPr indent="-311150" lvl="0" marL="457200" rtl="0" algn="l">
              <a:spcBef>
                <a:spcPts val="0"/>
              </a:spcBef>
              <a:spcAft>
                <a:spcPts val="0"/>
              </a:spcAft>
              <a:buClr>
                <a:srgbClr val="38761D"/>
              </a:buClr>
              <a:buSzPts val="1300"/>
              <a:buFont typeface="Bree Serif"/>
              <a:buChar char="●"/>
            </a:pPr>
            <a:r>
              <a:rPr lang="en" sz="1300">
                <a:solidFill>
                  <a:srgbClr val="38761D"/>
                </a:solidFill>
                <a:latin typeface="Bree Serif"/>
                <a:ea typeface="Bree Serif"/>
                <a:cs typeface="Bree Serif"/>
                <a:sym typeface="Bree Serif"/>
              </a:rPr>
              <a:t>KPI: measure impressions from amount of website </a:t>
            </a:r>
            <a:r>
              <a:rPr lang="en" sz="1300">
                <a:solidFill>
                  <a:srgbClr val="38761D"/>
                </a:solidFill>
                <a:latin typeface="Bree Serif"/>
                <a:ea typeface="Bree Serif"/>
                <a:cs typeface="Bree Serif"/>
                <a:sym typeface="Bree Serif"/>
              </a:rPr>
              <a:t>traffic</a:t>
            </a:r>
            <a:r>
              <a:rPr lang="en" sz="1300">
                <a:solidFill>
                  <a:srgbClr val="38761D"/>
                </a:solidFill>
                <a:latin typeface="Bree Serif"/>
                <a:ea typeface="Bree Serif"/>
                <a:cs typeface="Bree Serif"/>
                <a:sym typeface="Bree Serif"/>
              </a:rPr>
              <a:t> based on QR code scans </a:t>
            </a:r>
            <a:endParaRPr sz="1300">
              <a:solidFill>
                <a:srgbClr val="38761D"/>
              </a:solidFill>
              <a:latin typeface="Bree Serif"/>
              <a:ea typeface="Bree Serif"/>
              <a:cs typeface="Bree Serif"/>
              <a:sym typeface="Bree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Bree Serif"/>
                <a:ea typeface="Bree Serif"/>
                <a:cs typeface="Bree Serif"/>
                <a:sym typeface="Bree Serif"/>
              </a:rPr>
              <a:t>Creative Piece #2 - Tik Tok Ad (Digital Media)</a:t>
            </a:r>
            <a:endParaRPr/>
          </a:p>
        </p:txBody>
      </p:sp>
      <p:sp>
        <p:nvSpPr>
          <p:cNvPr id="182" name="Google Shape;182;p31"/>
          <p:cNvSpPr txBox="1"/>
          <p:nvPr>
            <p:ph idx="1" type="body"/>
          </p:nvPr>
        </p:nvSpPr>
        <p:spPr>
          <a:xfrm>
            <a:off x="311700" y="1152475"/>
            <a:ext cx="41610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u="sng">
                <a:solidFill>
                  <a:schemeClr val="hlink"/>
                </a:solidFill>
                <a:hlinkClick r:id="rId3"/>
              </a:rPr>
              <a:t>https://www.canva.com/design/DAFRh4GquxU/3OnKwNHGjvUYPFp_TXgwkg/watch?utm_content=DAFRh4GquxU&amp;utm_campaign=designshare&amp;utm_medium=link&amp;utm_source=publishsharelink</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83" name="Google Shape;183;p31"/>
          <p:cNvSpPr txBox="1"/>
          <p:nvPr/>
        </p:nvSpPr>
        <p:spPr>
          <a:xfrm>
            <a:off x="4651525" y="1088325"/>
            <a:ext cx="42936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8761D"/>
                </a:solidFill>
                <a:latin typeface="Bree Serif"/>
                <a:ea typeface="Bree Serif"/>
                <a:cs typeface="Bree Serif"/>
                <a:sym typeface="Bree Serif"/>
              </a:rPr>
              <a:t>Rationale:</a:t>
            </a:r>
            <a:endParaRPr>
              <a:solidFill>
                <a:srgbClr val="38761D"/>
              </a:solidFill>
              <a:latin typeface="Bree Serif"/>
              <a:ea typeface="Bree Serif"/>
              <a:cs typeface="Bree Serif"/>
              <a:sym typeface="Bree Serif"/>
            </a:endParaRPr>
          </a:p>
          <a:p>
            <a:pPr indent="0" lvl="0" marL="0" rtl="0" algn="l">
              <a:spcBef>
                <a:spcPts val="0"/>
              </a:spcBef>
              <a:spcAft>
                <a:spcPts val="0"/>
              </a:spcAft>
              <a:buNone/>
            </a:pPr>
            <a:r>
              <a:t/>
            </a:r>
            <a:endParaRPr>
              <a:solidFill>
                <a:srgbClr val="38761D"/>
              </a:solidFill>
              <a:latin typeface="Bree Serif"/>
              <a:ea typeface="Bree Serif"/>
              <a:cs typeface="Bree Serif"/>
              <a:sym typeface="Bree Serif"/>
            </a:endParaRPr>
          </a:p>
          <a:p>
            <a:pPr indent="-317500" lvl="0" marL="457200" rtl="0" algn="l">
              <a:spcBef>
                <a:spcPts val="0"/>
              </a:spcBef>
              <a:spcAft>
                <a:spcPts val="0"/>
              </a:spcAft>
              <a:buClr>
                <a:srgbClr val="38761D"/>
              </a:buClr>
              <a:buSzPts val="1400"/>
              <a:buFont typeface="Bree Serif"/>
              <a:buChar char="●"/>
            </a:pPr>
            <a:r>
              <a:rPr lang="en">
                <a:solidFill>
                  <a:srgbClr val="38761D"/>
                </a:solidFill>
                <a:latin typeface="Bree Serif"/>
                <a:ea typeface="Bree Serif"/>
                <a:cs typeface="Bree Serif"/>
                <a:sym typeface="Bree Serif"/>
              </a:rPr>
              <a:t>Visually engaging, on theme with the brand’s green fonts and themes </a:t>
            </a:r>
            <a:endParaRPr>
              <a:solidFill>
                <a:srgbClr val="38761D"/>
              </a:solidFill>
              <a:latin typeface="Bree Serif"/>
              <a:ea typeface="Bree Serif"/>
              <a:cs typeface="Bree Serif"/>
              <a:sym typeface="Bree Serif"/>
            </a:endParaRPr>
          </a:p>
          <a:p>
            <a:pPr indent="-317500" lvl="0" marL="457200" rtl="0" algn="l">
              <a:spcBef>
                <a:spcPts val="0"/>
              </a:spcBef>
              <a:spcAft>
                <a:spcPts val="0"/>
              </a:spcAft>
              <a:buClr>
                <a:srgbClr val="38761D"/>
              </a:buClr>
              <a:buSzPts val="1400"/>
              <a:buFont typeface="Bree Serif"/>
              <a:buChar char="●"/>
            </a:pPr>
            <a:r>
              <a:rPr lang="en">
                <a:solidFill>
                  <a:srgbClr val="38761D"/>
                </a:solidFill>
                <a:latin typeface="Bree Serif"/>
                <a:ea typeface="Bree Serif"/>
                <a:cs typeface="Bree Serif"/>
                <a:sym typeface="Bree Serif"/>
              </a:rPr>
              <a:t>Recipes of familiar classics shown such as pancakes and soup</a:t>
            </a:r>
            <a:endParaRPr>
              <a:solidFill>
                <a:srgbClr val="38761D"/>
              </a:solidFill>
              <a:latin typeface="Bree Serif"/>
              <a:ea typeface="Bree Serif"/>
              <a:cs typeface="Bree Serif"/>
              <a:sym typeface="Bree Serif"/>
            </a:endParaRPr>
          </a:p>
          <a:p>
            <a:pPr indent="-317500" lvl="0" marL="457200" rtl="0" algn="l">
              <a:spcBef>
                <a:spcPts val="0"/>
              </a:spcBef>
              <a:spcAft>
                <a:spcPts val="0"/>
              </a:spcAft>
              <a:buClr>
                <a:srgbClr val="38761D"/>
              </a:buClr>
              <a:buSzPts val="1400"/>
              <a:buFont typeface="Bree Serif"/>
              <a:buChar char="●"/>
            </a:pPr>
            <a:r>
              <a:rPr lang="en">
                <a:solidFill>
                  <a:srgbClr val="38761D"/>
                </a:solidFill>
                <a:latin typeface="Bree Serif"/>
                <a:ea typeface="Bree Serif"/>
                <a:cs typeface="Bree Serif"/>
                <a:sym typeface="Bree Serif"/>
              </a:rPr>
              <a:t>Young adults coming together to make a meal will spark a feeling of accomplishment and community </a:t>
            </a:r>
            <a:endParaRPr>
              <a:solidFill>
                <a:srgbClr val="38761D"/>
              </a:solidFill>
              <a:latin typeface="Bree Serif"/>
              <a:ea typeface="Bree Serif"/>
              <a:cs typeface="Bree Serif"/>
              <a:sym typeface="Bree Serif"/>
            </a:endParaRPr>
          </a:p>
          <a:p>
            <a:pPr indent="-317500" lvl="0" marL="457200" rtl="0" algn="l">
              <a:spcBef>
                <a:spcPts val="0"/>
              </a:spcBef>
              <a:spcAft>
                <a:spcPts val="0"/>
              </a:spcAft>
              <a:buClr>
                <a:srgbClr val="38761D"/>
              </a:buClr>
              <a:buSzPts val="1400"/>
              <a:buFont typeface="Bree Serif"/>
              <a:buChar char="●"/>
            </a:pPr>
            <a:r>
              <a:rPr lang="en">
                <a:solidFill>
                  <a:srgbClr val="38761D"/>
                </a:solidFill>
                <a:latin typeface="Bree Serif"/>
                <a:ea typeface="Bree Serif"/>
                <a:cs typeface="Bree Serif"/>
                <a:sym typeface="Bree Serif"/>
              </a:rPr>
              <a:t>Visual breakdown of the straightforward concept of Hello Fresh</a:t>
            </a:r>
            <a:endParaRPr>
              <a:solidFill>
                <a:srgbClr val="38761D"/>
              </a:solidFill>
              <a:latin typeface="Bree Serif"/>
              <a:ea typeface="Bree Serif"/>
              <a:cs typeface="Bree Serif"/>
              <a:sym typeface="Bree Serif"/>
            </a:endParaRPr>
          </a:p>
          <a:p>
            <a:pPr indent="-317500" lvl="0" marL="457200" rtl="0" algn="l">
              <a:spcBef>
                <a:spcPts val="0"/>
              </a:spcBef>
              <a:spcAft>
                <a:spcPts val="0"/>
              </a:spcAft>
              <a:buClr>
                <a:srgbClr val="38761D"/>
              </a:buClr>
              <a:buSzPts val="1400"/>
              <a:buFont typeface="Bree Serif"/>
              <a:buChar char="●"/>
            </a:pPr>
            <a:r>
              <a:rPr lang="en">
                <a:solidFill>
                  <a:srgbClr val="38761D"/>
                </a:solidFill>
                <a:latin typeface="Bree Serif"/>
                <a:ea typeface="Bree Serif"/>
                <a:cs typeface="Bree Serif"/>
                <a:sym typeface="Bree Serif"/>
              </a:rPr>
              <a:t>Minimal text used on last slide to promote the brand and the 65% off offer - will be able to swipe up on the screen to be connected to the website </a:t>
            </a:r>
            <a:endParaRPr>
              <a:solidFill>
                <a:srgbClr val="38761D"/>
              </a:solidFill>
              <a:latin typeface="Bree Serif"/>
              <a:ea typeface="Bree Serif"/>
              <a:cs typeface="Bree Serif"/>
              <a:sym typeface="Bree Serif"/>
            </a:endParaRPr>
          </a:p>
          <a:p>
            <a:pPr indent="-317500" lvl="0" marL="457200" rtl="0" algn="l">
              <a:spcBef>
                <a:spcPts val="0"/>
              </a:spcBef>
              <a:spcAft>
                <a:spcPts val="0"/>
              </a:spcAft>
              <a:buClr>
                <a:srgbClr val="38761D"/>
              </a:buClr>
              <a:buSzPts val="1400"/>
              <a:buFont typeface="Bree Serif"/>
              <a:buChar char="●"/>
            </a:pPr>
            <a:r>
              <a:rPr lang="en">
                <a:solidFill>
                  <a:srgbClr val="38761D"/>
                </a:solidFill>
                <a:latin typeface="Bree Serif"/>
                <a:ea typeface="Bree Serif"/>
                <a:cs typeface="Bree Serif"/>
                <a:sym typeface="Bree Serif"/>
              </a:rPr>
              <a:t>KPI: measure impressions from amount of new tik tok followers and also website traffic from the ad </a:t>
            </a:r>
            <a:endParaRPr>
              <a:solidFill>
                <a:srgbClr val="38761D"/>
              </a:solidFill>
              <a:latin typeface="Bree Serif"/>
              <a:ea typeface="Bree Serif"/>
              <a:cs typeface="Bree Serif"/>
              <a:sym typeface="Bree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2100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220">
                <a:solidFill>
                  <a:schemeClr val="dk2"/>
                </a:solidFill>
                <a:latin typeface="Bree Serif"/>
                <a:ea typeface="Bree Serif"/>
                <a:cs typeface="Bree Serif"/>
                <a:sym typeface="Bree Serif"/>
              </a:rPr>
              <a:t>Account Planning</a:t>
            </a:r>
            <a:endParaRPr sz="4220">
              <a:solidFill>
                <a:schemeClr val="dk2"/>
              </a:solidFill>
              <a:latin typeface="Bree Serif"/>
              <a:ea typeface="Bree Serif"/>
              <a:cs typeface="Bree Serif"/>
              <a:sym typeface="Bree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220">
                <a:solidFill>
                  <a:schemeClr val="dk2"/>
                </a:solidFill>
                <a:latin typeface="Bree Serif"/>
                <a:ea typeface="Bree Serif"/>
                <a:cs typeface="Bree Serif"/>
                <a:sym typeface="Bree Serif"/>
              </a:rPr>
              <a:t>References </a:t>
            </a:r>
            <a:endParaRPr sz="4220">
              <a:solidFill>
                <a:schemeClr val="dk2"/>
              </a:solidFill>
              <a:latin typeface="Bree Serif"/>
              <a:ea typeface="Bree Serif"/>
              <a:cs typeface="Bree Serif"/>
              <a:sym typeface="Bree Serif"/>
            </a:endParaRPr>
          </a:p>
        </p:txBody>
      </p:sp>
      <p:sp>
        <p:nvSpPr>
          <p:cNvPr id="189" name="Google Shape;18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100" u="sng">
                <a:solidFill>
                  <a:srgbClr val="1155CC"/>
                </a:solidFill>
                <a:hlinkClick r:id="rId4">
                  <a:extLst>
                    <a:ext uri="{A12FA001-AC4F-418D-AE19-62706E023703}">
                      <ahyp:hlinkClr val="tx"/>
                    </a:ext>
                  </a:extLst>
                </a:hlinkClick>
              </a:rPr>
              <a:t>https://iide.co/case-studies/swot-analysis-of-hellofresh/</a:t>
            </a:r>
            <a:r>
              <a:rPr lang="en" sz="1100" u="sng">
                <a:solidFill>
                  <a:srgbClr val="1155CC"/>
                </a:solidFill>
                <a:hlinkClick r:id="rId5">
                  <a:extLst>
                    <a:ext uri="{A12FA001-AC4F-418D-AE19-62706E023703}">
                      <ahyp:hlinkClr val="tx"/>
                    </a:ext>
                  </a:extLst>
                </a:hlinkClick>
              </a:rPr>
              <a:t>https://www.bstrategyinsights.com/hellofresh-swot-analysis/</a:t>
            </a:r>
            <a:r>
              <a:rPr lang="en" sz="1100" u="sng">
                <a:solidFill>
                  <a:srgbClr val="1155CC"/>
                </a:solidFill>
                <a:hlinkClick r:id="rId6">
                  <a:extLst>
                    <a:ext uri="{A12FA001-AC4F-418D-AE19-62706E023703}">
                      <ahyp:hlinkClr val="tx"/>
                    </a:ext>
                  </a:extLst>
                </a:hlinkClick>
              </a:rPr>
              <a:t>https://www.extole.com/blog/how-hellofresh-marketing-strategy-made-them-the-top-us-meal-kit/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u="sng">
                <a:solidFill>
                  <a:srgbClr val="1155CC"/>
                </a:solidFill>
                <a:hlinkClick r:id="rId7">
                  <a:extLst>
                    <a:ext uri="{A12FA001-AC4F-418D-AE19-62706E023703}">
                      <ahyp:hlinkClr val="tx"/>
                    </a:ext>
                  </a:extLst>
                </a:hlinkClick>
              </a:rPr>
              <a:t>https://seekingalpha.com/article/4511808-hellofresh-the-meal-kit-company-that-delivers</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100" u="sng">
                <a:solidFill>
                  <a:srgbClr val="1155CC"/>
                </a:solidFill>
                <a:hlinkClick r:id="rId8">
                  <a:extLst>
                    <a:ext uri="{A12FA001-AC4F-418D-AE19-62706E023703}">
                      <ahyp:hlinkClr val="tx"/>
                    </a:ext>
                  </a:extLst>
                </a:hlinkClick>
              </a:rPr>
              <a:t>https://boersengefluester.de/wp-content/uploads/assets/annuals/2015/A16140.pdf</a:t>
            </a:r>
            <a:endParaRPr/>
          </a:p>
          <a:p>
            <a:pPr indent="0" lvl="0" marL="0" rtl="0" algn="l">
              <a:spcBef>
                <a:spcPts val="0"/>
              </a:spcBef>
              <a:spcAft>
                <a:spcPts val="0"/>
              </a:spcAft>
              <a:buNone/>
            </a:pPr>
            <a:r>
              <a:rPr lang="en" sz="1100" u="sng">
                <a:solidFill>
                  <a:srgbClr val="1155CC"/>
                </a:solidFill>
                <a:hlinkClick r:id="rId9">
                  <a:extLst>
                    <a:ext uri="{A12FA001-AC4F-418D-AE19-62706E023703}">
                      <ahyp:hlinkClr val="tx"/>
                    </a:ext>
                  </a:extLst>
                </a:hlinkClick>
              </a:rPr>
              <a:t>https://www.business.com/articles/nicholas-brown-generation-z-and-the-future-of-print-marketing/</a:t>
            </a:r>
            <a:endParaRPr sz="1100">
              <a:solidFill>
                <a:schemeClr val="dk1"/>
              </a:solidFill>
            </a:endParaRPr>
          </a:p>
          <a:p>
            <a:pPr indent="0" lvl="0" marL="0" rtl="0" algn="l">
              <a:spcBef>
                <a:spcPts val="0"/>
              </a:spcBef>
              <a:spcAft>
                <a:spcPts val="0"/>
              </a:spcAft>
              <a:buNone/>
            </a:pPr>
            <a:r>
              <a:rPr lang="en" sz="1100" u="sng">
                <a:solidFill>
                  <a:srgbClr val="1155CC"/>
                </a:solidFill>
                <a:hlinkClick r:id="rId10">
                  <a:extLst>
                    <a:ext uri="{A12FA001-AC4F-418D-AE19-62706E023703}">
                      <ahyp:hlinkClr val="tx"/>
                    </a:ext>
                  </a:extLst>
                </a:hlinkClick>
              </a:rPr>
              <a:t>https://www.brandunited.com/article/direct-mail-millennials-vs-generation-z/</a:t>
            </a:r>
            <a:endParaRPr sz="1100">
              <a:solidFill>
                <a:schemeClr val="dk1"/>
              </a:solidFill>
            </a:endParaRPr>
          </a:p>
          <a:p>
            <a:pPr indent="0" lvl="0" marL="0" rtl="0" algn="l">
              <a:spcBef>
                <a:spcPts val="0"/>
              </a:spcBef>
              <a:spcAft>
                <a:spcPts val="0"/>
              </a:spcAft>
              <a:buNone/>
            </a:pPr>
            <a:r>
              <a:rPr lang="en" sz="1100" u="sng">
                <a:solidFill>
                  <a:srgbClr val="1155CC"/>
                </a:solidFill>
                <a:hlinkClick r:id="rId11">
                  <a:extLst>
                    <a:ext uri="{A12FA001-AC4F-418D-AE19-62706E023703}">
                      <ahyp:hlinkClr val="tx"/>
                    </a:ext>
                  </a:extLst>
                </a:hlinkClick>
              </a:rPr>
              <a:t>https://www.hellofresh.com/plans</a:t>
            </a:r>
            <a:endParaRPr sz="1100">
              <a:solidFill>
                <a:schemeClr val="dk1"/>
              </a:solidFill>
            </a:endParaRPr>
          </a:p>
          <a:p>
            <a:pPr indent="0" lvl="0" marL="0" rtl="0" algn="l">
              <a:spcBef>
                <a:spcPts val="0"/>
              </a:spcBef>
              <a:spcAft>
                <a:spcPts val="0"/>
              </a:spcAft>
              <a:buNone/>
            </a:pPr>
            <a:r>
              <a:rPr lang="en" sz="1100" u="sng">
                <a:solidFill>
                  <a:srgbClr val="1155CC"/>
                </a:solidFill>
                <a:hlinkClick r:id="rId12">
                  <a:extLst>
                    <a:ext uri="{A12FA001-AC4F-418D-AE19-62706E023703}">
                      <ahyp:hlinkClr val="tx"/>
                    </a:ext>
                  </a:extLst>
                </a:hlinkClick>
              </a:rPr>
              <a:t>https://blog.hootsuite.com/what-is-tiktok/</a:t>
            </a:r>
            <a:endParaRPr sz="1100">
              <a:solidFill>
                <a:schemeClr val="dk1"/>
              </a:solidFill>
            </a:endParaRPr>
          </a:p>
          <a:p>
            <a:pPr indent="0" lvl="0" marL="0" rtl="0" algn="l">
              <a:spcBef>
                <a:spcPts val="0"/>
              </a:spcBef>
              <a:spcAft>
                <a:spcPts val="0"/>
              </a:spcAft>
              <a:buNone/>
            </a:pPr>
            <a:r>
              <a:rPr lang="en" sz="1100" u="sng">
                <a:solidFill>
                  <a:srgbClr val="1155CC"/>
                </a:solidFill>
                <a:hlinkClick r:id="rId13">
                  <a:extLst>
                    <a:ext uri="{A12FA001-AC4F-418D-AE19-62706E023703}">
                      <ahyp:hlinkClr val="tx"/>
                    </a:ext>
                  </a:extLst>
                </a:hlinkClick>
              </a:rPr>
              <a:t>https://www.caylor-solutions.com/social-media-trends-2022/</a:t>
            </a:r>
            <a:endParaRPr sz="1100">
              <a:solidFill>
                <a:schemeClr val="dk1"/>
              </a:solidFill>
            </a:endParaRPr>
          </a:p>
          <a:p>
            <a:pPr indent="0" lvl="0" marL="0" rtl="0" algn="l">
              <a:spcBef>
                <a:spcPts val="0"/>
              </a:spcBef>
              <a:spcAft>
                <a:spcPts val="0"/>
              </a:spcAft>
              <a:buNone/>
            </a:pPr>
            <a:r>
              <a:rPr lang="en" sz="1100" u="sng">
                <a:solidFill>
                  <a:srgbClr val="1155CC"/>
                </a:solidFill>
                <a:hlinkClick r:id="rId14">
                  <a:extLst>
                    <a:ext uri="{A12FA001-AC4F-418D-AE19-62706E023703}">
                      <ahyp:hlinkClr val="tx"/>
                    </a:ext>
                  </a:extLst>
                </a:hlinkClick>
              </a:rPr>
              <a:t>https://www.webfx.com/social-media/pricing/how-much-does-it-cost-to-advertise-on-instagram/</a:t>
            </a:r>
            <a:endParaRPr sz="1100">
              <a:solidFill>
                <a:schemeClr val="dk1"/>
              </a:solidFill>
            </a:endParaRPr>
          </a:p>
          <a:p>
            <a:pPr indent="0" lvl="0" marL="0" rtl="0" algn="l">
              <a:spcBef>
                <a:spcPts val="0"/>
              </a:spcBef>
              <a:spcAft>
                <a:spcPts val="0"/>
              </a:spcAft>
              <a:buNone/>
            </a:pPr>
            <a:r>
              <a:rPr lang="en" sz="1100" u="sng">
                <a:solidFill>
                  <a:srgbClr val="1155CC"/>
                </a:solidFill>
                <a:hlinkClick r:id="rId15">
                  <a:extLst>
                    <a:ext uri="{A12FA001-AC4F-418D-AE19-62706E023703}">
                      <ahyp:hlinkClr val="tx"/>
                    </a:ext>
                  </a:extLst>
                </a:hlinkClick>
              </a:rPr>
              <a:t>https://www.businessofapps.com/marketplace/tiktok/research/tiktok-ads-cost/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u="sng">
                <a:solidFill>
                  <a:srgbClr val="1155CC"/>
                </a:solidFill>
                <a:hlinkClick r:id="rId16">
                  <a:extLst>
                    <a:ext uri="{A12FA001-AC4F-418D-AE19-62706E023703}">
                      <ahyp:hlinkClr val="tx"/>
                    </a:ext>
                  </a:extLst>
                </a:hlinkClick>
              </a:rPr>
              <a:t>https://www.postgrid.com/direct-mail-marketing-costs/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9F6"/>
        </a:soli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0" y="304025"/>
            <a:ext cx="42885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Background</a:t>
            </a:r>
            <a:endParaRPr sz="2700">
              <a:solidFill>
                <a:schemeClr val="dk2"/>
              </a:solidFill>
              <a:latin typeface="Bree Serif"/>
              <a:ea typeface="Bree Serif"/>
              <a:cs typeface="Bree Serif"/>
              <a:sym typeface="Bree Serif"/>
            </a:endParaRPr>
          </a:p>
        </p:txBody>
      </p:sp>
      <p:sp>
        <p:nvSpPr>
          <p:cNvPr id="65" name="Google Shape;65;p15"/>
          <p:cNvSpPr txBox="1"/>
          <p:nvPr/>
        </p:nvSpPr>
        <p:spPr>
          <a:xfrm>
            <a:off x="176450" y="1155600"/>
            <a:ext cx="5048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Bree Serif"/>
                <a:ea typeface="Bree Serif"/>
                <a:cs typeface="Bree Serif"/>
                <a:sym typeface="Bree Serif"/>
              </a:rPr>
              <a:t>About HelloFresh:</a:t>
            </a:r>
            <a:endParaRPr>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2"/>
              </a:solidFill>
              <a:latin typeface="Bree Serif"/>
              <a:ea typeface="Bree Serif"/>
              <a:cs typeface="Bree Serif"/>
              <a:sym typeface="Bree Serif"/>
            </a:endParaRPr>
          </a:p>
          <a:p>
            <a:pPr indent="-304800" lvl="0" marL="457200" rtl="0" algn="l">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A subscription meal delivery service providing customers with easy to follow recipes and fresh high-quality ingredients</a:t>
            </a:r>
            <a:endParaRPr sz="1200">
              <a:solidFill>
                <a:schemeClr val="dk2"/>
              </a:solidFill>
              <a:latin typeface="Bree Serif"/>
              <a:ea typeface="Bree Serif"/>
              <a:cs typeface="Bree Serif"/>
              <a:sym typeface="Bree Serif"/>
            </a:endParaRPr>
          </a:p>
          <a:p>
            <a:pPr indent="-304800" lvl="0" marL="457200" rtl="0" algn="l">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German company founded in 2011 </a:t>
            </a:r>
            <a:r>
              <a:rPr lang="en" sz="1200">
                <a:solidFill>
                  <a:schemeClr val="dk2"/>
                </a:solidFill>
                <a:latin typeface="Bree Serif"/>
                <a:ea typeface="Bree Serif"/>
                <a:cs typeface="Bree Serif"/>
                <a:sym typeface="Bree Serif"/>
              </a:rPr>
              <a:t>by Dominick Richter, Thomas Geisel, and Jessica Nelson in Germany </a:t>
            </a:r>
            <a:endParaRPr sz="1200">
              <a:solidFill>
                <a:schemeClr val="dk2"/>
              </a:solidFill>
              <a:latin typeface="Bree Serif"/>
              <a:ea typeface="Bree Serif"/>
              <a:cs typeface="Bree Serif"/>
              <a:sym typeface="Bree Serif"/>
            </a:endParaRPr>
          </a:p>
          <a:p>
            <a:pPr indent="-304800" lvl="0" marL="457200" rtl="0" algn="l">
              <a:spcBef>
                <a:spcPts val="0"/>
              </a:spcBef>
              <a:spcAft>
                <a:spcPts val="0"/>
              </a:spcAft>
              <a:buClr>
                <a:schemeClr val="dk2"/>
              </a:buClr>
              <a:buSzPts val="1200"/>
              <a:buChar char="●"/>
            </a:pPr>
            <a:r>
              <a:rPr lang="en" sz="1200">
                <a:solidFill>
                  <a:schemeClr val="dk2"/>
                </a:solidFill>
                <a:latin typeface="Bree Serif"/>
                <a:ea typeface="Bree Serif"/>
                <a:cs typeface="Bree Serif"/>
                <a:sym typeface="Bree Serif"/>
              </a:rPr>
              <a:t>Expanded to U.S. in 2012, currently operating in 14 countries</a:t>
            </a:r>
            <a:r>
              <a:rPr lang="en" sz="1200">
                <a:solidFill>
                  <a:schemeClr val="dk2"/>
                </a:solidFill>
              </a:rPr>
              <a:t> </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latin typeface="Bree Serif"/>
                <a:ea typeface="Bree Serif"/>
                <a:cs typeface="Bree Serif"/>
                <a:sym typeface="Bree Serif"/>
              </a:rPr>
              <a:t>Largest meal-kit player in the market globally</a:t>
            </a:r>
            <a:endParaRPr sz="1200">
              <a:solidFill>
                <a:schemeClr val="dk2"/>
              </a:solidFill>
            </a:endParaRPr>
          </a:p>
          <a:p>
            <a:pPr indent="0" lvl="0" marL="0" rtl="0" algn="l">
              <a:spcBef>
                <a:spcPts val="0"/>
              </a:spcBef>
              <a:spcAft>
                <a:spcPts val="0"/>
              </a:spcAft>
              <a:buNone/>
            </a:pPr>
            <a:r>
              <a:t/>
            </a:r>
            <a:endParaRPr sz="1200">
              <a:solidFill>
                <a:srgbClr val="222222"/>
              </a:solidFill>
            </a:endParaRPr>
          </a:p>
        </p:txBody>
      </p:sp>
      <p:sp>
        <p:nvSpPr>
          <p:cNvPr id="66" name="Google Shape;66;p15"/>
          <p:cNvSpPr txBox="1"/>
          <p:nvPr/>
        </p:nvSpPr>
        <p:spPr>
          <a:xfrm>
            <a:off x="288125" y="3064200"/>
            <a:ext cx="20733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Bree Serif"/>
                <a:ea typeface="Bree Serif"/>
                <a:cs typeface="Bree Serif"/>
                <a:sym typeface="Bree Serif"/>
              </a:rPr>
              <a:t>Products/Services</a:t>
            </a:r>
            <a:endParaRPr>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2"/>
              </a:solidFill>
              <a:latin typeface="Bree Serif"/>
              <a:ea typeface="Bree Serif"/>
              <a:cs typeface="Bree Serif"/>
              <a:sym typeface="Bree Serif"/>
            </a:endParaRPr>
          </a:p>
          <a:p>
            <a:pPr indent="-304800" lvl="0" marL="457200" rtl="0" algn="l">
              <a:spcBef>
                <a:spcPts val="0"/>
              </a:spcBef>
              <a:spcAft>
                <a:spcPts val="0"/>
              </a:spcAft>
              <a:buClr>
                <a:schemeClr val="dk2"/>
              </a:buClr>
              <a:buSzPts val="1200"/>
              <a:buChar char="●"/>
            </a:pPr>
            <a:r>
              <a:rPr lang="en" sz="1200">
                <a:solidFill>
                  <a:schemeClr val="dk2"/>
                </a:solidFill>
                <a:latin typeface="Bree Serif"/>
                <a:ea typeface="Bree Serif"/>
                <a:cs typeface="Bree Serif"/>
                <a:sym typeface="Bree Serif"/>
              </a:rPr>
              <a:t>Food ingredients</a:t>
            </a:r>
            <a:endParaRPr sz="1200">
              <a:solidFill>
                <a:schemeClr val="dk2"/>
              </a:solidFill>
              <a:latin typeface="Bree Serif"/>
              <a:ea typeface="Bree Serif"/>
              <a:cs typeface="Bree Serif"/>
              <a:sym typeface="Bree Serif"/>
            </a:endParaRPr>
          </a:p>
          <a:p>
            <a:pPr indent="-304800" lvl="0" marL="457200" rtl="0" algn="l">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Meal delivery</a:t>
            </a:r>
            <a:endParaRPr sz="1200">
              <a:solidFill>
                <a:schemeClr val="dk2"/>
              </a:solidFill>
              <a:latin typeface="Bree Serif"/>
              <a:ea typeface="Bree Serif"/>
              <a:cs typeface="Bree Serif"/>
              <a:sym typeface="Bree Serif"/>
            </a:endParaRPr>
          </a:p>
          <a:p>
            <a:pPr indent="-304800" lvl="0" marL="457200" rtl="0" algn="l">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Recipes</a:t>
            </a:r>
            <a:endParaRPr sz="1200">
              <a:solidFill>
                <a:schemeClr val="dk2"/>
              </a:solidFill>
            </a:endParaRPr>
          </a:p>
        </p:txBody>
      </p:sp>
      <p:sp>
        <p:nvSpPr>
          <p:cNvPr id="67" name="Google Shape;67;p15"/>
          <p:cNvSpPr txBox="1"/>
          <p:nvPr/>
        </p:nvSpPr>
        <p:spPr>
          <a:xfrm>
            <a:off x="4160750" y="3064200"/>
            <a:ext cx="2136300" cy="186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Bree Serif"/>
                <a:ea typeface="Bree Serif"/>
                <a:cs typeface="Bree Serif"/>
                <a:sym typeface="Bree Serif"/>
              </a:rPr>
              <a:t>Current Market Share</a:t>
            </a:r>
            <a:r>
              <a:rPr lang="en">
                <a:solidFill>
                  <a:schemeClr val="dk2"/>
                </a:solidFill>
                <a:latin typeface="Bree Serif"/>
                <a:ea typeface="Bree Serif"/>
                <a:cs typeface="Bree Serif"/>
                <a:sym typeface="Bree Serif"/>
              </a:rPr>
              <a:t>:</a:t>
            </a:r>
            <a:endParaRPr>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69% of the U.S meal kit market</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Owns Green Chef, EveryPlate, Chef’s Plate</a:t>
            </a:r>
            <a:endParaRPr sz="1200">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sz="1200">
              <a:solidFill>
                <a:srgbClr val="222222"/>
              </a:solidFill>
            </a:endParaRPr>
          </a:p>
        </p:txBody>
      </p:sp>
      <p:pic>
        <p:nvPicPr>
          <p:cNvPr id="68" name="Google Shape;68;p15"/>
          <p:cNvPicPr preferRelativeResize="0"/>
          <p:nvPr/>
        </p:nvPicPr>
        <p:blipFill>
          <a:blip r:embed="rId3">
            <a:alphaModFix/>
          </a:blip>
          <a:stretch>
            <a:fillRect/>
          </a:stretch>
        </p:blipFill>
        <p:spPr>
          <a:xfrm>
            <a:off x="8359537" y="4427000"/>
            <a:ext cx="784463" cy="716500"/>
          </a:xfrm>
          <a:prstGeom prst="rect">
            <a:avLst/>
          </a:prstGeom>
          <a:noFill/>
          <a:ln>
            <a:noFill/>
          </a:ln>
        </p:spPr>
      </p:pic>
      <p:sp>
        <p:nvSpPr>
          <p:cNvPr id="69" name="Google Shape;69;p15"/>
          <p:cNvSpPr txBox="1"/>
          <p:nvPr/>
        </p:nvSpPr>
        <p:spPr>
          <a:xfrm>
            <a:off x="5359525" y="1270200"/>
            <a:ext cx="3000000" cy="167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Bree Serif"/>
                <a:ea typeface="Bree Serif"/>
                <a:cs typeface="Bree Serif"/>
                <a:sym typeface="Bree Serif"/>
              </a:rPr>
              <a:t>Competitors:</a:t>
            </a:r>
            <a:endParaRPr>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Blue Apron</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DoorDash </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Instacart </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Sun Basket </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Green Chef</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Home Chef</a:t>
            </a:r>
            <a:endParaRPr sz="1200">
              <a:solidFill>
                <a:schemeClr val="dk2"/>
              </a:solidFill>
              <a:latin typeface="Bree Serif"/>
              <a:ea typeface="Bree Serif"/>
              <a:cs typeface="Bree Serif"/>
              <a:sym typeface="Bree Serif"/>
            </a:endParaRPr>
          </a:p>
        </p:txBody>
      </p:sp>
      <p:sp>
        <p:nvSpPr>
          <p:cNvPr id="70" name="Google Shape;70;p15"/>
          <p:cNvSpPr txBox="1"/>
          <p:nvPr/>
        </p:nvSpPr>
        <p:spPr>
          <a:xfrm>
            <a:off x="2035700" y="3064200"/>
            <a:ext cx="3000000" cy="14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Bree Serif"/>
                <a:ea typeface="Bree Serif"/>
                <a:cs typeface="Bree Serif"/>
                <a:sym typeface="Bree Serif"/>
              </a:rPr>
              <a:t>Social Media Following:</a:t>
            </a:r>
            <a:endParaRPr>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Instagram-607k</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Twitter-43.4k</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Linkedin-282k</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TikTok-23.5K</a:t>
            </a:r>
            <a:endParaRPr sz="1200">
              <a:solidFill>
                <a:schemeClr val="dk2"/>
              </a:solidFill>
              <a:latin typeface="Bree Serif"/>
              <a:ea typeface="Bree Serif"/>
              <a:cs typeface="Bree Serif"/>
              <a:sym typeface="Bree Serif"/>
            </a:endParaRPr>
          </a:p>
          <a:p>
            <a:pPr indent="-304800" lvl="0" marL="457200" rtl="0" algn="l">
              <a:lnSpc>
                <a:spcPct val="115000"/>
              </a:lnSpc>
              <a:spcBef>
                <a:spcPts val="0"/>
              </a:spcBef>
              <a:spcAft>
                <a:spcPts val="0"/>
              </a:spcAft>
              <a:buClr>
                <a:schemeClr val="dk2"/>
              </a:buClr>
              <a:buSzPts val="1200"/>
              <a:buFont typeface="Bree Serif"/>
              <a:buChar char="●"/>
            </a:pPr>
            <a:r>
              <a:rPr lang="en" sz="1200">
                <a:solidFill>
                  <a:schemeClr val="dk2"/>
                </a:solidFill>
                <a:latin typeface="Bree Serif"/>
                <a:ea typeface="Bree Serif"/>
                <a:cs typeface="Bree Serif"/>
                <a:sym typeface="Bree Serif"/>
              </a:rPr>
              <a:t>Facebook-2.4M</a:t>
            </a:r>
            <a:endParaRPr sz="1200">
              <a:solidFill>
                <a:schemeClr val="dk2"/>
              </a:solidFill>
              <a:latin typeface="Bree Serif"/>
              <a:ea typeface="Bree Serif"/>
              <a:cs typeface="Bree Serif"/>
              <a:sym typeface="Bree Serif"/>
            </a:endParaRPr>
          </a:p>
        </p:txBody>
      </p:sp>
      <p:sp>
        <p:nvSpPr>
          <p:cNvPr id="71" name="Google Shape;71;p15"/>
          <p:cNvSpPr txBox="1"/>
          <p:nvPr/>
        </p:nvSpPr>
        <p:spPr>
          <a:xfrm>
            <a:off x="6223225" y="3064200"/>
            <a:ext cx="2136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Bree Serif"/>
                <a:ea typeface="Bree Serif"/>
                <a:cs typeface="Bree Serif"/>
                <a:sym typeface="Bree Serif"/>
              </a:rPr>
              <a:t>Existing Target Market</a:t>
            </a:r>
            <a:r>
              <a:rPr lang="en">
                <a:solidFill>
                  <a:schemeClr val="dk2"/>
                </a:solidFill>
                <a:latin typeface="Bree Serif"/>
                <a:ea typeface="Bree Serif"/>
                <a:cs typeface="Bree Serif"/>
                <a:sym typeface="Bree Serif"/>
              </a:rPr>
              <a:t>:</a:t>
            </a:r>
            <a:endParaRPr>
              <a:solidFill>
                <a:schemeClr val="dk2"/>
              </a:solidFill>
              <a:latin typeface="Bree Serif"/>
              <a:ea typeface="Bree Serif"/>
              <a:cs typeface="Bree Serif"/>
              <a:sym typeface="Bree Serif"/>
            </a:endParaRPr>
          </a:p>
          <a:p>
            <a:pPr indent="-317500" lvl="0" marL="457200" rtl="0" algn="l">
              <a:spcBef>
                <a:spcPts val="0"/>
              </a:spcBef>
              <a:spcAft>
                <a:spcPts val="0"/>
              </a:spcAft>
              <a:buClr>
                <a:schemeClr val="dk2"/>
              </a:buClr>
              <a:buSzPts val="1400"/>
              <a:buFont typeface="Bree Serif"/>
              <a:buChar char="●"/>
            </a:pPr>
            <a:r>
              <a:rPr lang="en" sz="1200">
                <a:solidFill>
                  <a:schemeClr val="dk2"/>
                </a:solidFill>
                <a:latin typeface="Bree Serif"/>
                <a:ea typeface="Bree Serif"/>
                <a:cs typeface="Bree Serif"/>
                <a:sym typeface="Bree Serif"/>
              </a:rPr>
              <a:t>Women ages 30-50</a:t>
            </a:r>
            <a:endParaRPr>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sz="1200">
              <a:solidFill>
                <a:srgbClr val="22222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9F6"/>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0" y="304025"/>
            <a:ext cx="42885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SWOT Analysis </a:t>
            </a:r>
            <a:endParaRPr sz="2700">
              <a:solidFill>
                <a:schemeClr val="dk2"/>
              </a:solidFill>
              <a:latin typeface="Bree Serif"/>
              <a:ea typeface="Bree Serif"/>
              <a:cs typeface="Bree Serif"/>
              <a:sym typeface="Bree Serif"/>
            </a:endParaRPr>
          </a:p>
        </p:txBody>
      </p:sp>
      <p:graphicFrame>
        <p:nvGraphicFramePr>
          <p:cNvPr id="77" name="Google Shape;77;p16"/>
          <p:cNvGraphicFramePr/>
          <p:nvPr/>
        </p:nvGraphicFramePr>
        <p:xfrm>
          <a:off x="430000" y="1111825"/>
          <a:ext cx="3000000" cy="3000000"/>
        </p:xfrm>
        <a:graphic>
          <a:graphicData uri="http://schemas.openxmlformats.org/drawingml/2006/table">
            <a:tbl>
              <a:tblPr>
                <a:noFill/>
                <a:tableStyleId>{69015892-E582-4B88-A282-D3E81C84EE1C}</a:tableStyleId>
              </a:tblPr>
              <a:tblGrid>
                <a:gridCol w="4121650"/>
                <a:gridCol w="4121650"/>
              </a:tblGrid>
              <a:tr h="2156350">
                <a:tc>
                  <a:txBody>
                    <a:bodyPr/>
                    <a:lstStyle/>
                    <a:p>
                      <a:pPr indent="0" lvl="0" marL="0" rtl="0" algn="l">
                        <a:spcBef>
                          <a:spcPts val="0"/>
                        </a:spcBef>
                        <a:spcAft>
                          <a:spcPts val="0"/>
                        </a:spcAft>
                        <a:buNone/>
                      </a:pPr>
                      <a:r>
                        <a:rPr lang="en" u="sng">
                          <a:solidFill>
                            <a:schemeClr val="dk2"/>
                          </a:solidFill>
                          <a:latin typeface="Bree Serif"/>
                          <a:ea typeface="Bree Serif"/>
                          <a:cs typeface="Bree Serif"/>
                          <a:sym typeface="Bree Serif"/>
                        </a:rPr>
                        <a:t>Strengths:</a:t>
                      </a:r>
                      <a:endParaRPr u="sng">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Strong product</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Customer satisfaction </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Focus on sustainability </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Strong finan</a:t>
                      </a:r>
                      <a:r>
                        <a:rPr lang="en" sz="1100">
                          <a:solidFill>
                            <a:schemeClr val="dk2"/>
                          </a:solidFill>
                          <a:latin typeface="Bree Serif"/>
                          <a:ea typeface="Bree Serif"/>
                          <a:cs typeface="Bree Serif"/>
                          <a:sym typeface="Bree Serif"/>
                        </a:rPr>
                        <a:t>ci</a:t>
                      </a:r>
                      <a:r>
                        <a:rPr lang="en" sz="1100">
                          <a:solidFill>
                            <a:schemeClr val="dk2"/>
                          </a:solidFill>
                          <a:latin typeface="Bree Serif"/>
                          <a:ea typeface="Bree Serif"/>
                          <a:cs typeface="Bree Serif"/>
                          <a:sym typeface="Bree Serif"/>
                        </a:rPr>
                        <a:t>al performance </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Great Distribution Network</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Influencer marketing </a:t>
                      </a:r>
                      <a:endParaRPr sz="1100">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38100">
                      <a:solidFill>
                        <a:srgbClr val="9ECE1A"/>
                      </a:solidFill>
                      <a:prstDash val="solid"/>
                      <a:round/>
                      <a:headEnd len="sm" w="sm" type="none"/>
                      <a:tailEnd len="sm" w="sm" type="none"/>
                    </a:lnL>
                    <a:lnR cap="flat" cmpd="sng" w="38100">
                      <a:solidFill>
                        <a:srgbClr val="9ECE1A"/>
                      </a:solidFill>
                      <a:prstDash val="solid"/>
                      <a:round/>
                      <a:headEnd len="sm" w="sm" type="none"/>
                      <a:tailEnd len="sm" w="sm" type="none"/>
                    </a:lnR>
                    <a:lnT cap="flat" cmpd="sng" w="38100">
                      <a:solidFill>
                        <a:srgbClr val="9ECE1A"/>
                      </a:solidFill>
                      <a:prstDash val="solid"/>
                      <a:round/>
                      <a:headEnd len="sm" w="sm" type="none"/>
                      <a:tailEnd len="sm" w="sm" type="none"/>
                    </a:lnT>
                    <a:lnB cap="flat" cmpd="sng" w="38100">
                      <a:solidFill>
                        <a:srgbClr val="9ECE1A"/>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2"/>
                          </a:solidFill>
                          <a:latin typeface="Bree Serif"/>
                          <a:ea typeface="Bree Serif"/>
                          <a:cs typeface="Bree Serif"/>
                          <a:sym typeface="Bree Serif"/>
                        </a:rPr>
                        <a:t>Weaknesses:</a:t>
                      </a:r>
                      <a:endParaRPr>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Costly service and product</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Limited differentiation from competitors’ product</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Damage &amp; wastage</a:t>
                      </a:r>
                      <a:endParaRPr sz="1100">
                        <a:solidFill>
                          <a:schemeClr val="dk2"/>
                        </a:solidFill>
                        <a:latin typeface="Bree Serif"/>
                        <a:ea typeface="Bree Serif"/>
                        <a:cs typeface="Bree Serif"/>
                        <a:sym typeface="Bree Serif"/>
                      </a:endParaRPr>
                    </a:p>
                    <a:p>
                      <a:pPr indent="0" lvl="0" marL="0" rtl="0" algn="l">
                        <a:lnSpc>
                          <a:spcPct val="115000"/>
                        </a:lnSpc>
                        <a:spcBef>
                          <a:spcPts val="0"/>
                        </a:spcBef>
                        <a:spcAft>
                          <a:spcPts val="0"/>
                        </a:spcAft>
                        <a:buNone/>
                      </a:pPr>
                      <a:r>
                        <a:t/>
                      </a:r>
                      <a:endParaRPr sz="1100">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38100">
                      <a:solidFill>
                        <a:srgbClr val="9ECE1A"/>
                      </a:solidFill>
                      <a:prstDash val="solid"/>
                      <a:round/>
                      <a:headEnd len="sm" w="sm" type="none"/>
                      <a:tailEnd len="sm" w="sm" type="none"/>
                    </a:lnL>
                    <a:lnR cap="flat" cmpd="sng" w="38100">
                      <a:solidFill>
                        <a:srgbClr val="9ECE1A"/>
                      </a:solidFill>
                      <a:prstDash val="solid"/>
                      <a:round/>
                      <a:headEnd len="sm" w="sm" type="none"/>
                      <a:tailEnd len="sm" w="sm" type="none"/>
                    </a:lnR>
                    <a:lnT cap="flat" cmpd="sng" w="38100">
                      <a:solidFill>
                        <a:srgbClr val="9ECE1A"/>
                      </a:solidFill>
                      <a:prstDash val="solid"/>
                      <a:round/>
                      <a:headEnd len="sm" w="sm" type="none"/>
                      <a:tailEnd len="sm" w="sm" type="none"/>
                    </a:lnT>
                    <a:lnB cap="flat" cmpd="sng" w="38100">
                      <a:solidFill>
                        <a:srgbClr val="9ECE1A"/>
                      </a:solidFill>
                      <a:prstDash val="solid"/>
                      <a:round/>
                      <a:headEnd len="sm" w="sm" type="none"/>
                      <a:tailEnd len="sm" w="sm" type="none"/>
                    </a:lnB>
                  </a:tcPr>
                </a:tc>
              </a:tr>
              <a:tr h="1626400">
                <a:tc>
                  <a:txBody>
                    <a:bodyPr/>
                    <a:lstStyle/>
                    <a:p>
                      <a:pPr indent="0" lvl="0" marL="0" rtl="0" algn="l">
                        <a:spcBef>
                          <a:spcPts val="0"/>
                        </a:spcBef>
                        <a:spcAft>
                          <a:spcPts val="0"/>
                        </a:spcAft>
                        <a:buNone/>
                      </a:pPr>
                      <a:r>
                        <a:rPr lang="en">
                          <a:solidFill>
                            <a:schemeClr val="dk2"/>
                          </a:solidFill>
                          <a:latin typeface="Bree Serif"/>
                          <a:ea typeface="Bree Serif"/>
                          <a:cs typeface="Bree Serif"/>
                          <a:sym typeface="Bree Serif"/>
                        </a:rPr>
                        <a:t>Opportunities: </a:t>
                      </a:r>
                      <a:endParaRPr>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Post-Covid increase in delivery </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Changing customer behaviors </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Innovation </a:t>
                      </a:r>
                      <a:endParaRPr sz="1100">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2"/>
                        </a:solidFill>
                        <a:latin typeface="Bree Serif"/>
                        <a:ea typeface="Bree Serif"/>
                        <a:cs typeface="Bree Serif"/>
                        <a:sym typeface="Bree Serif"/>
                      </a:endParaRPr>
                    </a:p>
                  </a:txBody>
                  <a:tcPr marT="91425" marB="91425" marR="91425" marL="91425">
                    <a:lnL cap="flat" cmpd="sng" w="38100">
                      <a:solidFill>
                        <a:srgbClr val="9ECE1A"/>
                      </a:solidFill>
                      <a:prstDash val="solid"/>
                      <a:round/>
                      <a:headEnd len="sm" w="sm" type="none"/>
                      <a:tailEnd len="sm" w="sm" type="none"/>
                    </a:lnL>
                    <a:lnR cap="flat" cmpd="sng" w="38100">
                      <a:solidFill>
                        <a:srgbClr val="9ECE1A"/>
                      </a:solidFill>
                      <a:prstDash val="solid"/>
                      <a:round/>
                      <a:headEnd len="sm" w="sm" type="none"/>
                      <a:tailEnd len="sm" w="sm" type="none"/>
                    </a:lnR>
                    <a:lnT cap="flat" cmpd="sng" w="38100">
                      <a:solidFill>
                        <a:srgbClr val="9ECE1A"/>
                      </a:solidFill>
                      <a:prstDash val="solid"/>
                      <a:round/>
                      <a:headEnd len="sm" w="sm" type="none"/>
                      <a:tailEnd len="sm" w="sm" type="none"/>
                    </a:lnT>
                    <a:lnB cap="flat" cmpd="sng" w="38100">
                      <a:solidFill>
                        <a:srgbClr val="9ECE1A"/>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2"/>
                          </a:solidFill>
                          <a:latin typeface="Bree Serif"/>
                          <a:ea typeface="Bree Serif"/>
                          <a:cs typeface="Bree Serif"/>
                          <a:sym typeface="Bree Serif"/>
                        </a:rPr>
                        <a:t>Threats:</a:t>
                      </a:r>
                      <a:endParaRPr>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Competition </a:t>
                      </a:r>
                      <a:endParaRPr sz="1100">
                        <a:solidFill>
                          <a:schemeClr val="dk2"/>
                        </a:solidFill>
                        <a:latin typeface="Bree Serif"/>
                        <a:ea typeface="Bree Serif"/>
                        <a:cs typeface="Bree Serif"/>
                        <a:sym typeface="Bree Serif"/>
                      </a:endParaRPr>
                    </a:p>
                    <a:p>
                      <a:pPr indent="-298450" lvl="0" marL="457200" rtl="0" algn="l">
                        <a:lnSpc>
                          <a:spcPct val="115000"/>
                        </a:lnSpc>
                        <a:spcBef>
                          <a:spcPts val="0"/>
                        </a:spcBef>
                        <a:spcAft>
                          <a:spcPts val="0"/>
                        </a:spcAft>
                        <a:buClr>
                          <a:schemeClr val="dk2"/>
                        </a:buClr>
                        <a:buSzPts val="1100"/>
                        <a:buFont typeface="Bree Serif"/>
                        <a:buChar char="●"/>
                      </a:pPr>
                      <a:r>
                        <a:rPr lang="en" sz="1100">
                          <a:solidFill>
                            <a:schemeClr val="dk2"/>
                          </a:solidFill>
                          <a:latin typeface="Bree Serif"/>
                          <a:ea typeface="Bree Serif"/>
                          <a:cs typeface="Bree Serif"/>
                          <a:sym typeface="Bree Serif"/>
                        </a:rPr>
                        <a:t>Low obstacles to enter</a:t>
                      </a:r>
                      <a:endParaRPr>
                        <a:solidFill>
                          <a:schemeClr val="dk2"/>
                        </a:solidFill>
                        <a:latin typeface="Bree Serif"/>
                        <a:ea typeface="Bree Serif"/>
                        <a:cs typeface="Bree Serif"/>
                        <a:sym typeface="Bree Serif"/>
                      </a:endParaRPr>
                    </a:p>
                  </a:txBody>
                  <a:tcPr marT="91425" marB="91425" marR="91425" marL="91425">
                    <a:lnL cap="flat" cmpd="sng" w="38100">
                      <a:solidFill>
                        <a:srgbClr val="9ECE1A"/>
                      </a:solidFill>
                      <a:prstDash val="solid"/>
                      <a:round/>
                      <a:headEnd len="sm" w="sm" type="none"/>
                      <a:tailEnd len="sm" w="sm" type="none"/>
                    </a:lnL>
                    <a:lnR cap="flat" cmpd="sng" w="38100">
                      <a:solidFill>
                        <a:srgbClr val="9ECE1A"/>
                      </a:solidFill>
                      <a:prstDash val="solid"/>
                      <a:round/>
                      <a:headEnd len="sm" w="sm" type="none"/>
                      <a:tailEnd len="sm" w="sm" type="none"/>
                    </a:lnR>
                    <a:lnT cap="flat" cmpd="sng" w="38100">
                      <a:solidFill>
                        <a:srgbClr val="9ECE1A"/>
                      </a:solidFill>
                      <a:prstDash val="solid"/>
                      <a:round/>
                      <a:headEnd len="sm" w="sm" type="none"/>
                      <a:tailEnd len="sm" w="sm" type="none"/>
                    </a:lnT>
                    <a:lnB cap="flat" cmpd="sng" w="38100">
                      <a:solidFill>
                        <a:srgbClr val="9ECE1A"/>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2100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220">
                <a:solidFill>
                  <a:schemeClr val="dk2"/>
                </a:solidFill>
                <a:latin typeface="Bree Serif"/>
                <a:ea typeface="Bree Serif"/>
                <a:cs typeface="Bree Serif"/>
                <a:sym typeface="Bree Serif"/>
              </a:rPr>
              <a:t>Our Campaign</a:t>
            </a:r>
            <a:endParaRPr sz="4220">
              <a:solidFill>
                <a:schemeClr val="dk2"/>
              </a:solidFill>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mt="42000"/>
          </a:blip>
          <a:stretch>
            <a:fillRect/>
          </a:stretch>
        </p:blipFill>
        <p:spPr>
          <a:xfrm>
            <a:off x="0" y="0"/>
            <a:ext cx="9144000" cy="5143500"/>
          </a:xfrm>
          <a:prstGeom prst="rect">
            <a:avLst/>
          </a:prstGeom>
          <a:noFill/>
          <a:ln>
            <a:noFill/>
          </a:ln>
          <a:effectLst>
            <a:outerShdw blurRad="57150" rotWithShape="0" algn="bl" dir="5400000" dist="19050">
              <a:srgbClr val="000000">
                <a:alpha val="50000"/>
              </a:srgbClr>
            </a:outerShdw>
          </a:effectLst>
        </p:spPr>
      </p:pic>
      <p:sp>
        <p:nvSpPr>
          <p:cNvPr id="88" name="Google Shape;88;p18"/>
          <p:cNvSpPr/>
          <p:nvPr/>
        </p:nvSpPr>
        <p:spPr>
          <a:xfrm>
            <a:off x="2117125" y="661850"/>
            <a:ext cx="4709178" cy="1587816"/>
          </a:xfrm>
          <a:prstGeom prst="flowChartTerminator">
            <a:avLst/>
          </a:prstGeom>
          <a:solidFill>
            <a:srgbClr val="9ECE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txBox="1"/>
          <p:nvPr/>
        </p:nvSpPr>
        <p:spPr>
          <a:xfrm>
            <a:off x="2347875" y="787125"/>
            <a:ext cx="4193400" cy="175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dk2"/>
                </a:solidFill>
                <a:latin typeface="Bree Serif"/>
                <a:ea typeface="Bree Serif"/>
                <a:cs typeface="Bree Serif"/>
                <a:sym typeface="Bree Serif"/>
              </a:rPr>
              <a:t>Goal</a:t>
            </a:r>
            <a:endParaRPr u="sng">
              <a:solidFill>
                <a:schemeClr val="dk2"/>
              </a:solidFill>
              <a:latin typeface="Bree Serif"/>
              <a:ea typeface="Bree Serif"/>
              <a:cs typeface="Bree Serif"/>
              <a:sym typeface="Bree Serif"/>
            </a:endParaRPr>
          </a:p>
          <a:p>
            <a:pPr indent="0" lvl="0" marL="0" rtl="0" algn="ctr">
              <a:lnSpc>
                <a:spcPct val="115000"/>
              </a:lnSpc>
              <a:spcBef>
                <a:spcPts val="0"/>
              </a:spcBef>
              <a:spcAft>
                <a:spcPts val="0"/>
              </a:spcAft>
              <a:buNone/>
            </a:pPr>
            <a:r>
              <a:t/>
            </a:r>
            <a:endParaRPr>
              <a:solidFill>
                <a:schemeClr val="dk2"/>
              </a:solidFill>
              <a:latin typeface="Bree Serif"/>
              <a:ea typeface="Bree Serif"/>
              <a:cs typeface="Bree Serif"/>
              <a:sym typeface="Bree Serif"/>
            </a:endParaRPr>
          </a:p>
          <a:p>
            <a:pPr indent="0" lvl="0" marL="0" rtl="0" algn="ctr">
              <a:lnSpc>
                <a:spcPct val="115000"/>
              </a:lnSpc>
              <a:spcBef>
                <a:spcPts val="0"/>
              </a:spcBef>
              <a:spcAft>
                <a:spcPts val="0"/>
              </a:spcAft>
              <a:buNone/>
            </a:pPr>
            <a:r>
              <a:rPr lang="en">
                <a:solidFill>
                  <a:schemeClr val="dk2"/>
                </a:solidFill>
                <a:latin typeface="Bree Serif"/>
                <a:ea typeface="Bree Serif"/>
                <a:cs typeface="Bree Serif"/>
                <a:sym typeface="Bree Serif"/>
              </a:rPr>
              <a:t>Increase customer base of consumers ages 18-24 by 20%. </a:t>
            </a:r>
            <a:endParaRPr>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2"/>
              </a:solidFill>
              <a:latin typeface="Bree Serif"/>
              <a:ea typeface="Bree Serif"/>
              <a:cs typeface="Bree Serif"/>
              <a:sym typeface="Bree Serif"/>
            </a:endParaRPr>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cxnSp>
        <p:nvCxnSpPr>
          <p:cNvPr id="90" name="Google Shape;90;p18"/>
          <p:cNvCxnSpPr>
            <a:stCxn id="88" idx="1"/>
          </p:cNvCxnSpPr>
          <p:nvPr/>
        </p:nvCxnSpPr>
        <p:spPr>
          <a:xfrm flipH="1">
            <a:off x="1438525" y="1455758"/>
            <a:ext cx="678600" cy="1109100"/>
          </a:xfrm>
          <a:prstGeom prst="bentConnector2">
            <a:avLst/>
          </a:prstGeom>
          <a:noFill/>
          <a:ln cap="flat" cmpd="sng" w="28575">
            <a:solidFill>
              <a:schemeClr val="dk2"/>
            </a:solidFill>
            <a:prstDash val="solid"/>
            <a:round/>
            <a:headEnd len="med" w="med" type="none"/>
            <a:tailEnd len="med" w="med" type="none"/>
          </a:ln>
        </p:spPr>
      </p:cxnSp>
      <p:sp>
        <p:nvSpPr>
          <p:cNvPr id="91" name="Google Shape;91;p18"/>
          <p:cNvSpPr/>
          <p:nvPr/>
        </p:nvSpPr>
        <p:spPr>
          <a:xfrm>
            <a:off x="325700" y="2571750"/>
            <a:ext cx="2768700" cy="1587900"/>
          </a:xfrm>
          <a:prstGeom prst="roundRect">
            <a:avLst>
              <a:gd fmla="val 16667" name="adj"/>
            </a:avLst>
          </a:prstGeom>
          <a:solidFill>
            <a:srgbClr val="9ECE1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 name="Google Shape;92;p18"/>
          <p:cNvCxnSpPr>
            <a:stCxn id="88" idx="3"/>
          </p:cNvCxnSpPr>
          <p:nvPr/>
        </p:nvCxnSpPr>
        <p:spPr>
          <a:xfrm>
            <a:off x="6826303" y="1455758"/>
            <a:ext cx="939600" cy="1143000"/>
          </a:xfrm>
          <a:prstGeom prst="bentConnector2">
            <a:avLst/>
          </a:prstGeom>
          <a:noFill/>
          <a:ln cap="flat" cmpd="sng" w="28575">
            <a:solidFill>
              <a:schemeClr val="dk2"/>
            </a:solidFill>
            <a:prstDash val="solid"/>
            <a:round/>
            <a:headEnd len="med" w="med" type="none"/>
            <a:tailEnd len="med" w="med" type="none"/>
          </a:ln>
        </p:spPr>
      </p:cxnSp>
      <p:sp>
        <p:nvSpPr>
          <p:cNvPr id="93" name="Google Shape;93;p18"/>
          <p:cNvSpPr/>
          <p:nvPr/>
        </p:nvSpPr>
        <p:spPr>
          <a:xfrm>
            <a:off x="6110175" y="2571750"/>
            <a:ext cx="2768700" cy="1587900"/>
          </a:xfrm>
          <a:prstGeom prst="roundRect">
            <a:avLst>
              <a:gd fmla="val 16667" name="adj"/>
            </a:avLst>
          </a:prstGeom>
          <a:solidFill>
            <a:srgbClr val="9ECE1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nvSpPr>
        <p:spPr>
          <a:xfrm>
            <a:off x="488000" y="2598750"/>
            <a:ext cx="2444100" cy="183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dk2"/>
                </a:solidFill>
                <a:latin typeface="Bree Serif"/>
                <a:ea typeface="Bree Serif"/>
                <a:cs typeface="Bree Serif"/>
                <a:sym typeface="Bree Serif"/>
              </a:rPr>
              <a:t>Objective #1</a:t>
            </a:r>
            <a:endParaRPr sz="1200" u="sng">
              <a:solidFill>
                <a:schemeClr val="dk2"/>
              </a:solidFill>
              <a:latin typeface="Bree Serif"/>
              <a:ea typeface="Bree Serif"/>
              <a:cs typeface="Bree Serif"/>
              <a:sym typeface="Bree Serif"/>
            </a:endParaRPr>
          </a:p>
          <a:p>
            <a:pPr indent="0" lvl="0" marL="0" rtl="0" algn="ctr">
              <a:lnSpc>
                <a:spcPct val="115000"/>
              </a:lnSpc>
              <a:spcBef>
                <a:spcPts val="0"/>
              </a:spcBef>
              <a:spcAft>
                <a:spcPts val="0"/>
              </a:spcAft>
              <a:buNone/>
            </a:pPr>
            <a:r>
              <a:t/>
            </a:r>
            <a:endParaRPr sz="1200">
              <a:solidFill>
                <a:schemeClr val="dk2"/>
              </a:solidFill>
              <a:latin typeface="Bree Serif"/>
              <a:ea typeface="Bree Serif"/>
              <a:cs typeface="Bree Serif"/>
              <a:sym typeface="Bree Serif"/>
            </a:endParaRPr>
          </a:p>
          <a:p>
            <a:pPr indent="0" lvl="0" marL="0" rtl="0" algn="ctr">
              <a:lnSpc>
                <a:spcPct val="115000"/>
              </a:lnSpc>
              <a:spcBef>
                <a:spcPts val="0"/>
              </a:spcBef>
              <a:spcAft>
                <a:spcPts val="0"/>
              </a:spcAft>
              <a:buNone/>
            </a:pPr>
            <a:r>
              <a:rPr lang="en" sz="1200">
                <a:solidFill>
                  <a:schemeClr val="dk2"/>
                </a:solidFill>
                <a:latin typeface="Bree Serif"/>
                <a:ea typeface="Bree Serif"/>
                <a:cs typeface="Bree Serif"/>
                <a:sym typeface="Bree Serif"/>
              </a:rPr>
              <a:t>Build </a:t>
            </a:r>
            <a:r>
              <a:rPr lang="en" sz="1200">
                <a:solidFill>
                  <a:schemeClr val="dk2"/>
                </a:solidFill>
                <a:latin typeface="Bree Serif"/>
                <a:ea typeface="Bree Serif"/>
                <a:cs typeface="Bree Serif"/>
                <a:sym typeface="Bree Serif"/>
              </a:rPr>
              <a:t>awareness</a:t>
            </a:r>
            <a:r>
              <a:rPr lang="en" sz="1200">
                <a:solidFill>
                  <a:schemeClr val="dk2"/>
                </a:solidFill>
                <a:latin typeface="Bree Serif"/>
                <a:ea typeface="Bree Serif"/>
                <a:cs typeface="Bree Serif"/>
                <a:sym typeface="Bree Serif"/>
              </a:rPr>
              <a:t> of our brand’s attributes that cater to our target market. </a:t>
            </a:r>
            <a:endParaRPr sz="1200">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2"/>
              </a:solidFill>
              <a:latin typeface="Bree Serif"/>
              <a:ea typeface="Bree Serif"/>
              <a:cs typeface="Bree Serif"/>
              <a:sym typeface="Bree Serif"/>
            </a:endParaRPr>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95" name="Google Shape;95;p18"/>
          <p:cNvSpPr txBox="1"/>
          <p:nvPr/>
        </p:nvSpPr>
        <p:spPr>
          <a:xfrm>
            <a:off x="6272475" y="2598750"/>
            <a:ext cx="2444100" cy="1622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dk2"/>
                </a:solidFill>
                <a:latin typeface="Bree Serif"/>
                <a:ea typeface="Bree Serif"/>
                <a:cs typeface="Bree Serif"/>
                <a:sym typeface="Bree Serif"/>
              </a:rPr>
              <a:t>Objective #2</a:t>
            </a:r>
            <a:endParaRPr sz="1200" u="sng">
              <a:solidFill>
                <a:schemeClr val="dk2"/>
              </a:solidFill>
              <a:latin typeface="Bree Serif"/>
              <a:ea typeface="Bree Serif"/>
              <a:cs typeface="Bree Serif"/>
              <a:sym typeface="Bree Serif"/>
            </a:endParaRPr>
          </a:p>
          <a:p>
            <a:pPr indent="0" lvl="0" marL="0" rtl="0" algn="ctr">
              <a:lnSpc>
                <a:spcPct val="115000"/>
              </a:lnSpc>
              <a:spcBef>
                <a:spcPts val="0"/>
              </a:spcBef>
              <a:spcAft>
                <a:spcPts val="0"/>
              </a:spcAft>
              <a:buNone/>
            </a:pPr>
            <a:r>
              <a:t/>
            </a:r>
            <a:endParaRPr sz="1200">
              <a:solidFill>
                <a:schemeClr val="dk2"/>
              </a:solidFill>
              <a:latin typeface="Bree Serif"/>
              <a:ea typeface="Bree Serif"/>
              <a:cs typeface="Bree Serif"/>
              <a:sym typeface="Bree Serif"/>
            </a:endParaRPr>
          </a:p>
          <a:p>
            <a:pPr indent="0" lvl="0" marL="0" rtl="0" algn="ctr">
              <a:lnSpc>
                <a:spcPct val="115000"/>
              </a:lnSpc>
              <a:spcBef>
                <a:spcPts val="0"/>
              </a:spcBef>
              <a:spcAft>
                <a:spcPts val="0"/>
              </a:spcAft>
              <a:buNone/>
            </a:pPr>
            <a:r>
              <a:rPr lang="en" sz="1200">
                <a:solidFill>
                  <a:schemeClr val="dk2"/>
                </a:solidFill>
                <a:latin typeface="Bree Serif"/>
                <a:ea typeface="Bree Serif"/>
                <a:cs typeface="Bree Serif"/>
                <a:sym typeface="Bree Serif"/>
              </a:rPr>
              <a:t>Increase website traffic of users 18-24 by 30%.</a:t>
            </a:r>
            <a:endParaRPr sz="1200">
              <a:solidFill>
                <a:schemeClr val="dk2"/>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2"/>
              </a:solidFill>
              <a:latin typeface="Bree Serif"/>
              <a:ea typeface="Bree Serif"/>
              <a:cs typeface="Bree Serif"/>
              <a:sym typeface="Bree Serif"/>
            </a:endParaRPr>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mt="45000"/>
          </a:blip>
          <a:stretch>
            <a:fillRect/>
          </a:stretch>
        </p:blipFill>
        <p:spPr>
          <a:xfrm>
            <a:off x="0" y="0"/>
            <a:ext cx="9144001" cy="5143499"/>
          </a:xfrm>
          <a:prstGeom prst="rect">
            <a:avLst/>
          </a:prstGeom>
          <a:noFill/>
          <a:ln>
            <a:noFill/>
          </a:ln>
        </p:spPr>
      </p:pic>
      <p:sp>
        <p:nvSpPr>
          <p:cNvPr id="101" name="Google Shape;101;p19"/>
          <p:cNvSpPr txBox="1"/>
          <p:nvPr>
            <p:ph type="title"/>
          </p:nvPr>
        </p:nvSpPr>
        <p:spPr>
          <a:xfrm>
            <a:off x="1687000" y="711150"/>
            <a:ext cx="54243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Product/Service Statement</a:t>
            </a:r>
            <a:endParaRPr sz="2700">
              <a:solidFill>
                <a:schemeClr val="dk2"/>
              </a:solidFill>
              <a:latin typeface="Bree Serif"/>
              <a:ea typeface="Bree Serif"/>
              <a:cs typeface="Bree Serif"/>
              <a:sym typeface="Bree Serif"/>
            </a:endParaRPr>
          </a:p>
        </p:txBody>
      </p:sp>
      <p:sp>
        <p:nvSpPr>
          <p:cNvPr id="102" name="Google Shape;102;p19"/>
          <p:cNvSpPr txBox="1"/>
          <p:nvPr>
            <p:ph type="title"/>
          </p:nvPr>
        </p:nvSpPr>
        <p:spPr>
          <a:xfrm>
            <a:off x="1687000" y="2044250"/>
            <a:ext cx="5487900" cy="2135700"/>
          </a:xfrm>
          <a:prstGeom prst="rect">
            <a:avLst/>
          </a:prstGeom>
          <a:solidFill>
            <a:srgbClr val="9ECE1A"/>
          </a:solidFill>
        </p:spPr>
        <p:txBody>
          <a:bodyPr anchorCtr="0" anchor="t" bIns="91425" lIns="91425" spcFirstLastPara="1" rIns="91425" wrap="square" tIns="91425">
            <a:normAutofit/>
          </a:bodyPr>
          <a:lstStyle/>
          <a:p>
            <a:pPr indent="0" lvl="0" marL="0" rtl="0" algn="ctr">
              <a:lnSpc>
                <a:spcPct val="115000"/>
              </a:lnSpc>
              <a:spcBef>
                <a:spcPts val="1800"/>
              </a:spcBef>
              <a:spcAft>
                <a:spcPts val="600"/>
              </a:spcAft>
              <a:buClr>
                <a:schemeClr val="dk1"/>
              </a:buClr>
              <a:buSzPts val="1100"/>
              <a:buFont typeface="Arial"/>
              <a:buNone/>
            </a:pPr>
            <a:r>
              <a:rPr lang="en" sz="1500">
                <a:solidFill>
                  <a:schemeClr val="dk2"/>
                </a:solidFill>
                <a:latin typeface="Bree Serif"/>
                <a:ea typeface="Bree Serif"/>
                <a:cs typeface="Bree Serif"/>
                <a:sym typeface="Bree Serif"/>
              </a:rPr>
              <a:t>HelloFresh is a meal service for those on the go: the beginners, the foodies, the health nuts, and anyone looking for quality ingredients delivered right to their doorstep. Our fresh, pre-measured ingredients and easy-to-follow recipes provide a hassle-free experience in the kitchen and guaranteed satisfaction. Our commitment to sustainability aims to ensure both our customers and our planet are living better</a:t>
            </a:r>
            <a:r>
              <a:rPr lang="en" sz="1100">
                <a:solidFill>
                  <a:schemeClr val="dk2"/>
                </a:solidFill>
                <a:latin typeface="Bree Serif"/>
                <a:ea typeface="Bree Serif"/>
                <a:cs typeface="Bree Serif"/>
                <a:sym typeface="Bree Serif"/>
              </a:rPr>
              <a:t>.</a:t>
            </a:r>
            <a:endParaRPr sz="2700">
              <a:solidFill>
                <a:schemeClr val="dk2"/>
              </a:solidFill>
              <a:latin typeface="Bree Serif"/>
              <a:ea typeface="Bree Serif"/>
              <a:cs typeface="Bree Serif"/>
              <a:sym typeface="Bree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9F6"/>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0" y="304025"/>
            <a:ext cx="47091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Campaign Target Audience</a:t>
            </a:r>
            <a:endParaRPr sz="2700">
              <a:solidFill>
                <a:schemeClr val="dk2"/>
              </a:solidFill>
              <a:latin typeface="Bree Serif"/>
              <a:ea typeface="Bree Serif"/>
              <a:cs typeface="Bree Serif"/>
              <a:sym typeface="Bree Serif"/>
            </a:endParaRPr>
          </a:p>
        </p:txBody>
      </p:sp>
      <p:sp>
        <p:nvSpPr>
          <p:cNvPr id="108" name="Google Shape;108;p20"/>
          <p:cNvSpPr txBox="1"/>
          <p:nvPr/>
        </p:nvSpPr>
        <p:spPr>
          <a:xfrm>
            <a:off x="651450" y="1468850"/>
            <a:ext cx="3000000" cy="2903100"/>
          </a:xfrm>
          <a:prstGeom prst="rect">
            <a:avLst/>
          </a:prstGeom>
          <a:noFill/>
          <a:ln cap="flat" cmpd="sng" w="38100">
            <a:solidFill>
              <a:srgbClr val="9ECE1A"/>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18-24</a:t>
            </a:r>
            <a:endParaRPr sz="1600">
              <a:solidFill>
                <a:schemeClr val="dk1"/>
              </a:solidFill>
              <a:latin typeface="Bree Serif"/>
              <a:ea typeface="Bree Serif"/>
              <a:cs typeface="Bree Serif"/>
              <a:sym typeface="Bree Serif"/>
            </a:endParaRPr>
          </a:p>
          <a:p>
            <a:pPr indent="-330200" lvl="0" marL="4572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College student</a:t>
            </a:r>
            <a:endParaRPr sz="1600">
              <a:solidFill>
                <a:schemeClr val="dk1"/>
              </a:solidFill>
              <a:latin typeface="Bree Serif"/>
              <a:ea typeface="Bree Serif"/>
              <a:cs typeface="Bree Serif"/>
              <a:sym typeface="Bree Serif"/>
            </a:endParaRPr>
          </a:p>
          <a:p>
            <a:pPr indent="-330200" lvl="0" marL="4572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From Mid-income level family / has some sort of disposable income</a:t>
            </a:r>
            <a:endParaRPr sz="1600">
              <a:solidFill>
                <a:schemeClr val="dk1"/>
              </a:solidFill>
              <a:latin typeface="Bree Serif"/>
              <a:ea typeface="Bree Serif"/>
              <a:cs typeface="Bree Serif"/>
              <a:sym typeface="Bree Serif"/>
            </a:endParaRPr>
          </a:p>
          <a:p>
            <a:pPr indent="-330200" lvl="0" marL="4572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Geographic location: Areas with large universities  </a:t>
            </a:r>
            <a:endParaRPr sz="1600">
              <a:solidFill>
                <a:schemeClr val="dk1"/>
              </a:solidFill>
              <a:latin typeface="Bree Serif"/>
              <a:ea typeface="Bree Serif"/>
              <a:cs typeface="Bree Serif"/>
              <a:sym typeface="Bree Serif"/>
            </a:endParaRPr>
          </a:p>
          <a:p>
            <a:pPr indent="-330200" lvl="0" marL="457200" rtl="0" algn="l">
              <a:lnSpc>
                <a:spcPct val="115000"/>
              </a:lnSpc>
              <a:spcBef>
                <a:spcPts val="0"/>
              </a:spcBef>
              <a:spcAft>
                <a:spcPts val="0"/>
              </a:spcAft>
              <a:buClr>
                <a:schemeClr val="dk1"/>
              </a:buClr>
              <a:buSzPts val="1600"/>
              <a:buFont typeface="Bree Serif"/>
              <a:buChar char="●"/>
            </a:pPr>
            <a:r>
              <a:rPr lang="en" sz="1600">
                <a:solidFill>
                  <a:schemeClr val="dk1"/>
                </a:solidFill>
                <a:latin typeface="Bree Serif"/>
                <a:ea typeface="Bree Serif"/>
                <a:cs typeface="Bree Serif"/>
                <a:sym typeface="Bree Serif"/>
              </a:rPr>
              <a:t>Health-conscious</a:t>
            </a:r>
            <a:endParaRPr sz="1600">
              <a:solidFill>
                <a:schemeClr val="dk1"/>
              </a:solidFill>
              <a:latin typeface="Bree Serif"/>
              <a:ea typeface="Bree Serif"/>
              <a:cs typeface="Bree Serif"/>
              <a:sym typeface="Bree Serif"/>
            </a:endParaRPr>
          </a:p>
          <a:p>
            <a:pPr indent="0" lvl="0" marL="457200" rtl="0" algn="l">
              <a:lnSpc>
                <a:spcPct val="115000"/>
              </a:lnSpc>
              <a:spcBef>
                <a:spcPts val="0"/>
              </a:spcBef>
              <a:spcAft>
                <a:spcPts val="0"/>
              </a:spcAft>
              <a:buNone/>
            </a:pPr>
            <a:r>
              <a:t/>
            </a:r>
            <a:endParaRPr sz="1100">
              <a:solidFill>
                <a:schemeClr val="dk1"/>
              </a:solidFill>
            </a:endParaRPr>
          </a:p>
        </p:txBody>
      </p:sp>
      <p:pic>
        <p:nvPicPr>
          <p:cNvPr id="109" name="Google Shape;109;p20"/>
          <p:cNvPicPr preferRelativeResize="0"/>
          <p:nvPr/>
        </p:nvPicPr>
        <p:blipFill>
          <a:blip r:embed="rId3">
            <a:alphaModFix/>
          </a:blip>
          <a:stretch>
            <a:fillRect/>
          </a:stretch>
        </p:blipFill>
        <p:spPr>
          <a:xfrm>
            <a:off x="5319925" y="-775"/>
            <a:ext cx="38240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9F6"/>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0" y="304025"/>
            <a:ext cx="4709100" cy="632400"/>
          </a:xfrm>
          <a:prstGeom prst="rect">
            <a:avLst/>
          </a:prstGeom>
          <a:solidFill>
            <a:srgbClr val="9ECE1A"/>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chemeClr val="dk2"/>
                </a:solidFill>
                <a:latin typeface="Bree Serif"/>
                <a:ea typeface="Bree Serif"/>
                <a:cs typeface="Bree Serif"/>
                <a:sym typeface="Bree Serif"/>
              </a:rPr>
              <a:t>Personas</a:t>
            </a:r>
            <a:endParaRPr sz="2700">
              <a:solidFill>
                <a:schemeClr val="dk2"/>
              </a:solidFill>
              <a:latin typeface="Bree Serif"/>
              <a:ea typeface="Bree Serif"/>
              <a:cs typeface="Bree Serif"/>
              <a:sym typeface="Bree Serif"/>
            </a:endParaRPr>
          </a:p>
        </p:txBody>
      </p:sp>
      <p:sp>
        <p:nvSpPr>
          <p:cNvPr id="115" name="Google Shape;115;p21"/>
          <p:cNvSpPr txBox="1"/>
          <p:nvPr/>
        </p:nvSpPr>
        <p:spPr>
          <a:xfrm>
            <a:off x="242700" y="1411425"/>
            <a:ext cx="4329300" cy="3070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chemeClr val="dk2"/>
                </a:solidFill>
                <a:latin typeface="Bree Serif"/>
                <a:ea typeface="Bree Serif"/>
                <a:cs typeface="Bree Serif"/>
                <a:sym typeface="Bree Serif"/>
              </a:rPr>
              <a:t>Luke is a pre-med college student who spends all of his time studying, tutoring, or at his part-time job. Because of his packed schedule, he consistently orders take-out and rarely goes grocery shopping. Because HelloFresh meals take less than 30 minutes to make, Luke could spend the money he’s using on unhealthy take-out and sign up for this subscription service to eat better meals without spending his valuable time grocery shopping, prepping, and cooking dinner. </a:t>
            </a:r>
            <a:endParaRPr sz="1800">
              <a:solidFill>
                <a:schemeClr val="dk2"/>
              </a:solidFill>
              <a:latin typeface="Bree Serif"/>
              <a:ea typeface="Bree Serif"/>
              <a:cs typeface="Bree Serif"/>
              <a:sym typeface="Bree Serif"/>
            </a:endParaRPr>
          </a:p>
        </p:txBody>
      </p:sp>
      <p:pic>
        <p:nvPicPr>
          <p:cNvPr id="116" name="Google Shape;116;p21"/>
          <p:cNvPicPr preferRelativeResize="0"/>
          <p:nvPr/>
        </p:nvPicPr>
        <p:blipFill>
          <a:blip r:embed="rId3">
            <a:alphaModFix/>
          </a:blip>
          <a:stretch>
            <a:fillRect/>
          </a:stretch>
        </p:blipFill>
        <p:spPr>
          <a:xfrm>
            <a:off x="5509925" y="0"/>
            <a:ext cx="363407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